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8" r:id="rId5"/>
    <p:sldMasterId id="2147483685" r:id="rId6"/>
    <p:sldMasterId id="2147483701" r:id="rId7"/>
  </p:sldMasterIdLst>
  <p:notesMasterIdLst>
    <p:notesMasterId r:id="rId31"/>
  </p:notesMasterIdLst>
  <p:handoutMasterIdLst>
    <p:handoutMasterId r:id="rId32"/>
  </p:handoutMasterIdLst>
  <p:sldIdLst>
    <p:sldId id="257" r:id="rId8"/>
    <p:sldId id="433" r:id="rId9"/>
    <p:sldId id="370" r:id="rId10"/>
    <p:sldId id="408" r:id="rId11"/>
    <p:sldId id="449" r:id="rId12"/>
    <p:sldId id="419" r:id="rId13"/>
    <p:sldId id="450" r:id="rId14"/>
    <p:sldId id="424" r:id="rId15"/>
    <p:sldId id="404" r:id="rId16"/>
    <p:sldId id="379" r:id="rId17"/>
    <p:sldId id="418" r:id="rId18"/>
    <p:sldId id="451" r:id="rId19"/>
    <p:sldId id="382" r:id="rId20"/>
    <p:sldId id="443" r:id="rId21"/>
    <p:sldId id="383" r:id="rId22"/>
    <p:sldId id="386" r:id="rId23"/>
    <p:sldId id="385" r:id="rId24"/>
    <p:sldId id="389" r:id="rId25"/>
    <p:sldId id="384" r:id="rId26"/>
    <p:sldId id="387" r:id="rId27"/>
    <p:sldId id="405" r:id="rId28"/>
    <p:sldId id="442" r:id="rId29"/>
    <p:sldId id="263" r:id="rId3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313"/>
    <a:srgbClr val="004B69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602C0-0BDF-4DDD-8F24-AFD78AE8A6F6}" v="1" dt="2020-02-27T11:04:41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0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hering\Documents\Produktmanagement\Produkte\Axonic\Presentation\Input%20for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ering\AppData\Local\Microsoft\Windows\Temporary%20Internet%20Files\Content.Outlook\EUCPXL0V\13-09-30%20Dn65%20IS2%20BA-BB-BC-BD%20pos12%20verification%2015%20%2050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Tabelle2!$C$11:$H$11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</c:numCache>
            </c:numRef>
          </c:xVal>
          <c:yVal>
            <c:numRef>
              <c:f>Tabelle2!$C$12:$H$12</c:f>
              <c:numCache>
                <c:formatCode>General</c:formatCode>
                <c:ptCount val="6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C8-47F4-9B8B-065BB982A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792576"/>
        <c:axId val="169533440"/>
      </c:scatterChart>
      <c:valAx>
        <c:axId val="164792576"/>
        <c:scaling>
          <c:logBase val="10"/>
          <c:orientation val="minMax"/>
          <c:max val="1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69533440"/>
        <c:crossesAt val="0"/>
        <c:crossBetween val="midCat"/>
      </c:valAx>
      <c:valAx>
        <c:axId val="169533440"/>
        <c:scaling>
          <c:orientation val="minMax"/>
          <c:max val="5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47925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DN65 qp25</a:t>
            </a:r>
          </a:p>
        </c:rich>
      </c:tx>
      <c:layout>
        <c:manualLayout>
          <c:xMode val="edge"/>
          <c:yMode val="edge"/>
          <c:x val="0.53275347126153272"/>
          <c:y val="1.307117225467738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86209914298023E-2"/>
          <c:y val="7.6946832903242057E-2"/>
          <c:w val="0.88940658009100626"/>
          <c:h val="0.8091256792134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METROS!$T$4</c:f>
              <c:strCache>
                <c:ptCount val="1"/>
                <c:pt idx="0">
                  <c:v>CEN+</c:v>
                </c:pt>
              </c:strCache>
            </c:strRef>
          </c:tx>
          <c:spPr>
            <a:ln w="5715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METROS!$U$3:$AE$3</c:f>
              <c:numCache>
                <c:formatCode>0</c:formatCode>
                <c:ptCount val="11"/>
                <c:pt idx="0">
                  <c:v>50</c:v>
                </c:pt>
                <c:pt idx="1">
                  <c:v>62.5</c:v>
                </c:pt>
                <c:pt idx="2">
                  <c:v>80</c:v>
                </c:pt>
                <c:pt idx="3">
                  <c:v>100</c:v>
                </c:pt>
                <c:pt idx="4">
                  <c:v>160</c:v>
                </c:pt>
                <c:pt idx="5">
                  <c:v>250</c:v>
                </c:pt>
                <c:pt idx="6">
                  <c:v>472.87080450158783</c:v>
                </c:pt>
                <c:pt idx="7">
                  <c:v>2500</c:v>
                </c:pt>
                <c:pt idx="8">
                  <c:v>12000</c:v>
                </c:pt>
                <c:pt idx="9">
                  <c:v>25000</c:v>
                </c:pt>
                <c:pt idx="10">
                  <c:v>50000</c:v>
                </c:pt>
              </c:numCache>
            </c:numRef>
          </c:xVal>
          <c:yVal>
            <c:numRef>
              <c:f>METROS!$U$4:$AE$4</c:f>
              <c:numCache>
                <c:formatCode>0.00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3.0573712634405643</c:v>
                </c:pt>
                <c:pt idx="7">
                  <c:v>2.2000000000000002</c:v>
                </c:pt>
                <c:pt idx="8">
                  <c:v>2.0416666666666665</c:v>
                </c:pt>
                <c:pt idx="9">
                  <c:v>2.02</c:v>
                </c:pt>
                <c:pt idx="10">
                  <c:v>2.0099999999999998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19-48B9-B99A-1FBEE38EAA37}"/>
            </c:ext>
          </c:extLst>
        </c:ser>
        <c:ser>
          <c:idx val="1"/>
          <c:order val="1"/>
          <c:tx>
            <c:strRef>
              <c:f>METROS!$T$5</c:f>
              <c:strCache>
                <c:ptCount val="1"/>
                <c:pt idx="0">
                  <c:v>CEN-</c:v>
                </c:pt>
              </c:strCache>
            </c:strRef>
          </c:tx>
          <c:spPr>
            <a:ln w="5715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METROS!$U$3:$AE$3</c:f>
              <c:numCache>
                <c:formatCode>0</c:formatCode>
                <c:ptCount val="11"/>
                <c:pt idx="0">
                  <c:v>50</c:v>
                </c:pt>
                <c:pt idx="1">
                  <c:v>62.5</c:v>
                </c:pt>
                <c:pt idx="2">
                  <c:v>80</c:v>
                </c:pt>
                <c:pt idx="3">
                  <c:v>100</c:v>
                </c:pt>
                <c:pt idx="4">
                  <c:v>160</c:v>
                </c:pt>
                <c:pt idx="5">
                  <c:v>250</c:v>
                </c:pt>
                <c:pt idx="6">
                  <c:v>472.87080450158783</c:v>
                </c:pt>
                <c:pt idx="7">
                  <c:v>2500</c:v>
                </c:pt>
                <c:pt idx="8">
                  <c:v>12000</c:v>
                </c:pt>
                <c:pt idx="9">
                  <c:v>25000</c:v>
                </c:pt>
                <c:pt idx="10">
                  <c:v>50000</c:v>
                </c:pt>
              </c:numCache>
            </c:numRef>
          </c:xVal>
          <c:yVal>
            <c:numRef>
              <c:f>METROS!$U$5:$AE$5</c:f>
              <c:numCache>
                <c:formatCode>0.00</c:formatCode>
                <c:ptCount val="11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-4</c:v>
                </c:pt>
                <c:pt idx="6">
                  <c:v>-3.0573712634405643</c:v>
                </c:pt>
                <c:pt idx="7">
                  <c:v>-2.2000000000000002</c:v>
                </c:pt>
                <c:pt idx="8">
                  <c:v>-2.0416666666666665</c:v>
                </c:pt>
                <c:pt idx="9">
                  <c:v>-2.02</c:v>
                </c:pt>
                <c:pt idx="10">
                  <c:v>-2.0099999999999998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19-48B9-B99A-1FBEE38EAA37}"/>
            </c:ext>
          </c:extLst>
        </c:ser>
        <c:ser>
          <c:idx val="13"/>
          <c:order val="2"/>
          <c:tx>
            <c:strRef>
              <c:f>METROS!$R$1</c:f>
              <c:strCache>
                <c:ptCount val="1"/>
                <c:pt idx="0">
                  <c:v>100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METROS!$R$4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plus>
            <c:minus>
              <c:numRef>
                <c:f>METROS!$R$5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minus>
            <c:spPr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METROS!$R$2</c:f>
              <c:numCache>
                <c:formatCode>0</c:formatCode>
                <c:ptCount val="1"/>
                <c:pt idx="0">
                  <c:v>250</c:v>
                </c:pt>
              </c:numCache>
            </c:numRef>
          </c:xVal>
          <c:yVal>
            <c:numRef>
              <c:f>METROS!$R$3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19-48B9-B99A-1FBEE38EAA37}"/>
            </c:ext>
          </c:extLst>
        </c:ser>
        <c:ser>
          <c:idx val="14"/>
          <c:order val="3"/>
          <c:tx>
            <c:strRef>
              <c:f>METROS!$Q$1</c:f>
              <c:strCache>
                <c:ptCount val="1"/>
                <c:pt idx="0">
                  <c:v>250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METROS!$Q$4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plus>
            <c:minus>
              <c:numRef>
                <c:f>METROS!$Q$5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minus>
            <c:spPr>
              <a:ln w="25400"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METROS!$Q$2</c:f>
              <c:numCache>
                <c:formatCode>0</c:formatCode>
                <c:ptCount val="1"/>
                <c:pt idx="0">
                  <c:v>100</c:v>
                </c:pt>
              </c:numCache>
            </c:numRef>
          </c:xVal>
          <c:yVal>
            <c:numRef>
              <c:f>METROS!$Q$3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19-48B9-B99A-1FBEE38EAA37}"/>
            </c:ext>
          </c:extLst>
        </c:ser>
        <c:ser>
          <c:idx val="6"/>
          <c:order val="4"/>
          <c:tx>
            <c:strRef>
              <c:f>METROS!$T$10</c:f>
              <c:strCache>
                <c:ptCount val="1"/>
                <c:pt idx="0">
                  <c:v>ChW+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METROS!$U$9:$AA$9</c:f>
              <c:numCache>
                <c:formatCode>0</c:formatCode>
                <c:ptCount val="7"/>
                <c:pt idx="0">
                  <c:v>100</c:v>
                </c:pt>
                <c:pt idx="1">
                  <c:v>158</c:v>
                </c:pt>
                <c:pt idx="2">
                  <c:v>160</c:v>
                </c:pt>
                <c:pt idx="3">
                  <c:v>14056</c:v>
                </c:pt>
                <c:pt idx="4">
                  <c:v>28112</c:v>
                </c:pt>
                <c:pt idx="5">
                  <c:v>40000</c:v>
                </c:pt>
                <c:pt idx="6">
                  <c:v>50000</c:v>
                </c:pt>
              </c:numCache>
            </c:numRef>
          </c:xVal>
          <c:yVal>
            <c:numRef>
              <c:f>METROS!$U$10:$AA$10</c:f>
              <c:numCache>
                <c:formatCode>0.00</c:formatCode>
                <c:ptCount val="7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B19-48B9-B99A-1FBEE38EAA37}"/>
            </c:ext>
          </c:extLst>
        </c:ser>
        <c:ser>
          <c:idx val="9"/>
          <c:order val="5"/>
          <c:tx>
            <c:strRef>
              <c:f>METROS!$T$11</c:f>
              <c:strCache>
                <c:ptCount val="1"/>
                <c:pt idx="0">
                  <c:v>ChW-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METROS!$U$9:$AA$9</c:f>
              <c:numCache>
                <c:formatCode>0</c:formatCode>
                <c:ptCount val="7"/>
                <c:pt idx="0">
                  <c:v>100</c:v>
                </c:pt>
                <c:pt idx="1">
                  <c:v>158</c:v>
                </c:pt>
                <c:pt idx="2">
                  <c:v>160</c:v>
                </c:pt>
                <c:pt idx="3">
                  <c:v>14056</c:v>
                </c:pt>
                <c:pt idx="4">
                  <c:v>28112</c:v>
                </c:pt>
                <c:pt idx="5">
                  <c:v>40000</c:v>
                </c:pt>
                <c:pt idx="6">
                  <c:v>50000</c:v>
                </c:pt>
              </c:numCache>
            </c:numRef>
          </c:xVal>
          <c:yVal>
            <c:numRef>
              <c:f>METROS!$U$11:$AA$11</c:f>
              <c:numCache>
                <c:formatCode>0.00</c:formatCode>
                <c:ptCount val="7"/>
                <c:pt idx="0">
                  <c:v>-5</c:v>
                </c:pt>
                <c:pt idx="1">
                  <c:v>-5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B19-48B9-B99A-1FBEE38EAA37}"/>
            </c:ext>
          </c:extLst>
        </c:ser>
        <c:ser>
          <c:idx val="5"/>
          <c:order val="6"/>
          <c:tx>
            <c:strRef>
              <c:f>METROS!$C$10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METROS!$D$18:$R$18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METROS!$D$19:$R$19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METROS!$D$12:$R$12</c:f>
              <c:numCache>
                <c:formatCode>General</c:formatCode>
                <c:ptCount val="15"/>
              </c:numCache>
            </c:numRef>
          </c:xVal>
          <c:yVal>
            <c:numRef>
              <c:f>METROS!$D$15:$R$15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B19-48B9-B99A-1FBEE38EAA37}"/>
            </c:ext>
          </c:extLst>
        </c:ser>
        <c:ser>
          <c:idx val="10"/>
          <c:order val="7"/>
          <c:tx>
            <c:strRef>
              <c:f>METROS!$C$22</c:f>
              <c:strCache>
                <c:ptCount val="1"/>
                <c:pt idx="0">
                  <c:v>BC @ Hpos1 5c 51.5°C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METROS!$D$30:$R$30</c:f>
                <c:numCache>
                  <c:formatCode>General</c:formatCode>
                  <c:ptCount val="15"/>
                  <c:pt idx="0">
                    <c:v>0.49009605839999998</c:v>
                  </c:pt>
                  <c:pt idx="1">
                    <c:v>0.75729339679999996</c:v>
                  </c:pt>
                  <c:pt idx="2">
                    <c:v>0.1237526118</c:v>
                  </c:pt>
                  <c:pt idx="3">
                    <c:v>0.50491879619999991</c:v>
                  </c:pt>
                  <c:pt idx="4">
                    <c:v>0.142601647</c:v>
                  </c:pt>
                  <c:pt idx="5">
                    <c:v>3.9892696400000011E-2</c:v>
                  </c:pt>
                  <c:pt idx="6">
                    <c:v>0.28207971539999999</c:v>
                  </c:pt>
                  <c:pt idx="7">
                    <c:v>0.1415221026</c:v>
                  </c:pt>
                  <c:pt idx="8">
                    <c:v>6.1894871000000004E-2</c:v>
                  </c:pt>
                  <c:pt idx="9">
                    <c:v>0.11763829520000001</c:v>
                  </c:pt>
                  <c:pt idx="10">
                    <c:v>5.2565333399999997E-2</c:v>
                  </c:pt>
                  <c:pt idx="11">
                    <c:v>3.82858134E-2</c:v>
                  </c:pt>
                  <c:pt idx="12">
                    <c:v>2.7076185400000001E-2</c:v>
                  </c:pt>
                  <c:pt idx="13">
                    <c:v>4.2804452999999999E-2</c:v>
                  </c:pt>
                  <c:pt idx="14">
                    <c:v>9.3460240000000014E-2</c:v>
                  </c:pt>
                </c:numCache>
              </c:numRef>
            </c:plus>
            <c:minus>
              <c:numRef>
                <c:f>METROS!$D$31:$R$31</c:f>
                <c:numCache>
                  <c:formatCode>General</c:formatCode>
                  <c:ptCount val="15"/>
                  <c:pt idx="0">
                    <c:v>0.30357801160000003</c:v>
                  </c:pt>
                  <c:pt idx="1">
                    <c:v>0.64452132019999997</c:v>
                  </c:pt>
                  <c:pt idx="2">
                    <c:v>0.24183362520000001</c:v>
                  </c:pt>
                  <c:pt idx="3">
                    <c:v>0.93224121879999999</c:v>
                  </c:pt>
                  <c:pt idx="4">
                    <c:v>0.23285888900000001</c:v>
                  </c:pt>
                  <c:pt idx="5">
                    <c:v>6.6026960599999976E-2</c:v>
                  </c:pt>
                  <c:pt idx="6">
                    <c:v>0.29980077160000002</c:v>
                  </c:pt>
                  <c:pt idx="7">
                    <c:v>0.18003466940000001</c:v>
                  </c:pt>
                  <c:pt idx="8">
                    <c:v>0.11280643300000001</c:v>
                  </c:pt>
                  <c:pt idx="9">
                    <c:v>8.8341010799999994E-2</c:v>
                  </c:pt>
                  <c:pt idx="10">
                    <c:v>2.8911754600000006E-2</c:v>
                  </c:pt>
                  <c:pt idx="11">
                    <c:v>3.5619066599999999E-2</c:v>
                  </c:pt>
                  <c:pt idx="12">
                    <c:v>2.6450540599999996E-2</c:v>
                  </c:pt>
                  <c:pt idx="13">
                    <c:v>4.9995668999999993E-2</c:v>
                  </c:pt>
                  <c:pt idx="14">
                    <c:v>8.0375668999999983E-2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METROS!$D$24:$R$24</c:f>
              <c:numCache>
                <c:formatCode>0.0</c:formatCode>
                <c:ptCount val="15"/>
                <c:pt idx="0">
                  <c:v>63.897952087999997</c:v>
                </c:pt>
                <c:pt idx="1">
                  <c:v>103.50089014</c:v>
                </c:pt>
                <c:pt idx="2">
                  <c:v>265.3168508</c:v>
                </c:pt>
                <c:pt idx="3">
                  <c:v>343.05839470000001</c:v>
                </c:pt>
                <c:pt idx="4">
                  <c:v>487.25583064</c:v>
                </c:pt>
                <c:pt idx="5">
                  <c:v>913.28630154000007</c:v>
                </c:pt>
                <c:pt idx="6">
                  <c:v>1768.5357154000001</c:v>
                </c:pt>
                <c:pt idx="7">
                  <c:v>2250.1720587999998</c:v>
                </c:pt>
                <c:pt idx="8">
                  <c:v>3585.1412370000007</c:v>
                </c:pt>
                <c:pt idx="9">
                  <c:v>9540.3883410000017</c:v>
                </c:pt>
                <c:pt idx="10">
                  <c:v>10806.445774000002</c:v>
                </c:pt>
                <c:pt idx="11">
                  <c:v>13564.756076000001</c:v>
                </c:pt>
                <c:pt idx="12">
                  <c:v>18486.910879999999</c:v>
                </c:pt>
                <c:pt idx="13">
                  <c:v>25203.353846000002</c:v>
                </c:pt>
                <c:pt idx="14">
                  <c:v>49039.916917999995</c:v>
                </c:pt>
              </c:numCache>
            </c:numRef>
          </c:xVal>
          <c:yVal>
            <c:numRef>
              <c:f>METROS!$D$27:$R$27</c:f>
              <c:numCache>
                <c:formatCode>0.0</c:formatCode>
                <c:ptCount val="15"/>
                <c:pt idx="0">
                  <c:v>-0.31885680239999997</c:v>
                </c:pt>
                <c:pt idx="1">
                  <c:v>0.31016123420000002</c:v>
                </c:pt>
                <c:pt idx="2">
                  <c:v>-0.21956891179999999</c:v>
                </c:pt>
                <c:pt idx="3">
                  <c:v>6.8490462800000013E-2</c:v>
                </c:pt>
                <c:pt idx="4">
                  <c:v>0.14329477600000001</c:v>
                </c:pt>
                <c:pt idx="5">
                  <c:v>0.11733591559999998</c:v>
                </c:pt>
                <c:pt idx="6">
                  <c:v>1.8506006000000047E-3</c:v>
                </c:pt>
                <c:pt idx="7">
                  <c:v>0.1123841924</c:v>
                </c:pt>
                <c:pt idx="8">
                  <c:v>-2.8881621000000003E-2</c:v>
                </c:pt>
                <c:pt idx="9">
                  <c:v>-0.11046020320000001</c:v>
                </c:pt>
                <c:pt idx="10">
                  <c:v>-0.11992350339999999</c:v>
                </c:pt>
                <c:pt idx="11">
                  <c:v>-6.0356934000000001E-3</c:v>
                </c:pt>
                <c:pt idx="12">
                  <c:v>-6.6248204000000002E-3</c:v>
                </c:pt>
                <c:pt idx="13">
                  <c:v>-5.4225437000000001E-2</c:v>
                </c:pt>
                <c:pt idx="14">
                  <c:v>-0.20385637200000001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B19-48B9-B99A-1FBEE38EAA37}"/>
            </c:ext>
          </c:extLst>
        </c:ser>
        <c:ser>
          <c:idx val="12"/>
          <c:order val="8"/>
          <c:tx>
            <c:strRef>
              <c:f>METROS!$C$34</c:f>
              <c:strCache>
                <c:ptCount val="1"/>
                <c:pt idx="0">
                  <c:v>BD @ Hpos2 5c 51.5°C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ot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METROS!$D$42:$R$42</c:f>
                <c:numCache>
                  <c:formatCode>General</c:formatCode>
                  <c:ptCount val="15"/>
                  <c:pt idx="0">
                    <c:v>0.36398119679999996</c:v>
                  </c:pt>
                  <c:pt idx="1">
                    <c:v>0.92526323859999993</c:v>
                  </c:pt>
                  <c:pt idx="2">
                    <c:v>0.23349828820000007</c:v>
                  </c:pt>
                  <c:pt idx="3">
                    <c:v>0.45053270020000002</c:v>
                  </c:pt>
                  <c:pt idx="4">
                    <c:v>0.23422085939999993</c:v>
                  </c:pt>
                  <c:pt idx="5">
                    <c:v>0.19605626000000004</c:v>
                  </c:pt>
                  <c:pt idx="6">
                    <c:v>0.15400548380000001</c:v>
                  </c:pt>
                  <c:pt idx="7">
                    <c:v>0.18905750459999998</c:v>
                  </c:pt>
                  <c:pt idx="8">
                    <c:v>9.2302175999999986E-2</c:v>
                  </c:pt>
                  <c:pt idx="9">
                    <c:v>9.0965744799999998E-2</c:v>
                  </c:pt>
                  <c:pt idx="10">
                    <c:v>2.9916741200000013E-2</c:v>
                  </c:pt>
                  <c:pt idx="11">
                    <c:v>7.8324783600000003E-2</c:v>
                  </c:pt>
                  <c:pt idx="12">
                    <c:v>4.7400470600000001E-2</c:v>
                  </c:pt>
                  <c:pt idx="13">
                    <c:v>1.9239238000000006E-2</c:v>
                  </c:pt>
                  <c:pt idx="14">
                    <c:v>4.7176619499999989E-2</c:v>
                  </c:pt>
                </c:numCache>
              </c:numRef>
            </c:plus>
            <c:minus>
              <c:numRef>
                <c:f>METROS!$D$43:$R$43</c:f>
                <c:numCache>
                  <c:formatCode>General</c:formatCode>
                  <c:ptCount val="15"/>
                  <c:pt idx="0">
                    <c:v>0.37821672020000002</c:v>
                  </c:pt>
                  <c:pt idx="1">
                    <c:v>0.44438894639999998</c:v>
                  </c:pt>
                  <c:pt idx="2">
                    <c:v>0.17357814579999997</c:v>
                  </c:pt>
                  <c:pt idx="3">
                    <c:v>0.30377372179999995</c:v>
                  </c:pt>
                  <c:pt idx="4">
                    <c:v>0.28342160860000004</c:v>
                  </c:pt>
                  <c:pt idx="5">
                    <c:v>0.19166165499999993</c:v>
                  </c:pt>
                  <c:pt idx="6">
                    <c:v>0.16050576320000001</c:v>
                  </c:pt>
                  <c:pt idx="7">
                    <c:v>0.15890100840000004</c:v>
                  </c:pt>
                  <c:pt idx="8">
                    <c:v>9.9349628999999995E-2</c:v>
                  </c:pt>
                  <c:pt idx="9">
                    <c:v>0.11592651020000001</c:v>
                  </c:pt>
                  <c:pt idx="10">
                    <c:v>5.19182158E-2</c:v>
                  </c:pt>
                  <c:pt idx="11">
                    <c:v>7.4787467400000002E-2</c:v>
                  </c:pt>
                  <c:pt idx="12">
                    <c:v>6.0111834400000001E-2</c:v>
                  </c:pt>
                  <c:pt idx="13">
                    <c:v>2.5880271999999996E-2</c:v>
                  </c:pt>
                  <c:pt idx="14">
                    <c:v>6.8477741499999994E-2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</a:ln>
            </c:spPr>
          </c:errBars>
          <c:xVal>
            <c:numRef>
              <c:f>METROS!$D$36:$R$36</c:f>
              <c:numCache>
                <c:formatCode>0.0</c:formatCode>
                <c:ptCount val="15"/>
                <c:pt idx="0">
                  <c:v>63.897952087999997</c:v>
                </c:pt>
                <c:pt idx="1">
                  <c:v>103.50089014</c:v>
                </c:pt>
                <c:pt idx="2">
                  <c:v>265.3168508</c:v>
                </c:pt>
                <c:pt idx="3">
                  <c:v>343.05839470000001</c:v>
                </c:pt>
                <c:pt idx="4">
                  <c:v>487.25583064</c:v>
                </c:pt>
                <c:pt idx="5">
                  <c:v>913.28630154000007</c:v>
                </c:pt>
                <c:pt idx="6">
                  <c:v>1768.5357154000001</c:v>
                </c:pt>
                <c:pt idx="7">
                  <c:v>2250.1720587999998</c:v>
                </c:pt>
                <c:pt idx="8">
                  <c:v>3585.1412370000007</c:v>
                </c:pt>
                <c:pt idx="9">
                  <c:v>9540.3883410000017</c:v>
                </c:pt>
                <c:pt idx="10">
                  <c:v>10806.445774000002</c:v>
                </c:pt>
                <c:pt idx="11">
                  <c:v>13564.756076000001</c:v>
                </c:pt>
                <c:pt idx="12">
                  <c:v>18486.910879999999</c:v>
                </c:pt>
                <c:pt idx="13">
                  <c:v>25203.353846000002</c:v>
                </c:pt>
                <c:pt idx="14">
                  <c:v>48987.929170000003</c:v>
                </c:pt>
              </c:numCache>
            </c:numRef>
          </c:xVal>
          <c:yVal>
            <c:numRef>
              <c:f>METROS!$D$39:$R$39</c:f>
              <c:numCache>
                <c:formatCode>0.0</c:formatCode>
                <c:ptCount val="15"/>
                <c:pt idx="0">
                  <c:v>-5.1251947799999996E-2</c:v>
                </c:pt>
                <c:pt idx="1">
                  <c:v>0.8838155794</c:v>
                </c:pt>
                <c:pt idx="2">
                  <c:v>0.68841288879999996</c:v>
                </c:pt>
                <c:pt idx="3">
                  <c:v>0.41787780279999998</c:v>
                </c:pt>
                <c:pt idx="4">
                  <c:v>0.66434054360000006</c:v>
                </c:pt>
                <c:pt idx="5">
                  <c:v>0.46512733199999995</c:v>
                </c:pt>
                <c:pt idx="6">
                  <c:v>9.510634720000001E-2</c:v>
                </c:pt>
                <c:pt idx="7">
                  <c:v>-0.21767952959999998</c:v>
                </c:pt>
                <c:pt idx="8">
                  <c:v>0.23088159599999999</c:v>
                </c:pt>
                <c:pt idx="9">
                  <c:v>0.14761305320000001</c:v>
                </c:pt>
                <c:pt idx="10">
                  <c:v>0.1762825418</c:v>
                </c:pt>
                <c:pt idx="11">
                  <c:v>0.15373744240000001</c:v>
                </c:pt>
                <c:pt idx="12">
                  <c:v>3.75250814E-2</c:v>
                </c:pt>
                <c:pt idx="13">
                  <c:v>-7.1032624000000003E-2</c:v>
                </c:pt>
                <c:pt idx="14">
                  <c:v>-0.22834098649999998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B19-48B9-B99A-1FBEE38EAA37}"/>
            </c:ext>
          </c:extLst>
        </c:ser>
        <c:ser>
          <c:idx val="2"/>
          <c:order val="9"/>
          <c:tx>
            <c:strRef>
              <c:f>METROS!$C$46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METROS!$D$54:$R$54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METROS!$D$55:$R$55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METROS!$D$48:$R$48</c:f>
              <c:numCache>
                <c:formatCode>General</c:formatCode>
                <c:ptCount val="15"/>
              </c:numCache>
            </c:numRef>
          </c:xVal>
          <c:yVal>
            <c:numRef>
              <c:f>METROS!$D$51:$R$51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B19-48B9-B99A-1FBEE38EAA37}"/>
            </c:ext>
          </c:extLst>
        </c:ser>
        <c:ser>
          <c:idx val="3"/>
          <c:order val="10"/>
          <c:tx>
            <c:strRef>
              <c:f>METROS!$C$58</c:f>
              <c:strCache>
                <c:ptCount val="1"/>
                <c:pt idx="0">
                  <c:v>BC @ Hpos1 3c 15.3°C</c:v>
                </c:pt>
              </c:strCache>
            </c:strRef>
          </c:tx>
          <c:spPr>
            <a:ln w="19050">
              <a:solidFill>
                <a:srgbClr val="4F81BD"/>
              </a:solidFill>
              <a:prstDash val="dash"/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METROS!$D$66:$R$66</c:f>
                <c:numCache>
                  <c:formatCode>General</c:formatCode>
                  <c:ptCount val="15"/>
                  <c:pt idx="0">
                    <c:v>0.22964858030198343</c:v>
                  </c:pt>
                  <c:pt idx="1">
                    <c:v>0.15403231831881037</c:v>
                  </c:pt>
                  <c:pt idx="2">
                    <c:v>1.0161609667787692</c:v>
                  </c:pt>
                  <c:pt idx="3">
                    <c:v>0.90455667197973</c:v>
                  </c:pt>
                  <c:pt idx="4">
                    <c:v>0.57377656448658354</c:v>
                  </c:pt>
                  <c:pt idx="5">
                    <c:v>0.10533110477874938</c:v>
                  </c:pt>
                  <c:pt idx="6">
                    <c:v>4.4515227190626297E-2</c:v>
                  </c:pt>
                  <c:pt idx="7">
                    <c:v>8.5175808977123596E-2</c:v>
                  </c:pt>
                  <c:pt idx="8">
                    <c:v>2.229061446530789E-3</c:v>
                  </c:pt>
                  <c:pt idx="9">
                    <c:v>2.25197053368765E-2</c:v>
                  </c:pt>
                  <c:pt idx="10">
                    <c:v>1.0502000491859481E-2</c:v>
                  </c:pt>
                  <c:pt idx="11">
                    <c:v>6.5930392620138667E-2</c:v>
                  </c:pt>
                  <c:pt idx="12">
                    <c:v>0.10743778325078233</c:v>
                  </c:pt>
                  <c:pt idx="13">
                    <c:v>2.4252615173579285E-2</c:v>
                  </c:pt>
                  <c:pt idx="14">
                    <c:v>0.10664342356325972</c:v>
                  </c:pt>
                </c:numCache>
              </c:numRef>
            </c:plus>
            <c:minus>
              <c:numRef>
                <c:f>METROS!$D$67:$R$67</c:f>
                <c:numCache>
                  <c:formatCode>General</c:formatCode>
                  <c:ptCount val="15"/>
                  <c:pt idx="0">
                    <c:v>0.26741255218300664</c:v>
                  </c:pt>
                  <c:pt idx="1">
                    <c:v>0.12496122788275765</c:v>
                  </c:pt>
                  <c:pt idx="2">
                    <c:v>1.6811520903773287</c:v>
                  </c:pt>
                  <c:pt idx="3">
                    <c:v>1.323595414541596</c:v>
                  </c:pt>
                  <c:pt idx="4">
                    <c:v>0.57377656448658354</c:v>
                  </c:pt>
                  <c:pt idx="5">
                    <c:v>0.10533110477874939</c:v>
                  </c:pt>
                  <c:pt idx="6">
                    <c:v>4.4515227190626304E-2</c:v>
                  </c:pt>
                  <c:pt idx="7">
                    <c:v>8.5175808977123596E-2</c:v>
                  </c:pt>
                  <c:pt idx="8">
                    <c:v>2.2290614465308028E-3</c:v>
                  </c:pt>
                  <c:pt idx="9">
                    <c:v>2.25197053368765E-2</c:v>
                  </c:pt>
                  <c:pt idx="10">
                    <c:v>1.0502000491859509E-2</c:v>
                  </c:pt>
                  <c:pt idx="11">
                    <c:v>9.4637820066495321E-2</c:v>
                  </c:pt>
                  <c:pt idx="12">
                    <c:v>5.8323168041703177E-2</c:v>
                  </c:pt>
                  <c:pt idx="13">
                    <c:v>2.4857392410649215E-2</c:v>
                  </c:pt>
                  <c:pt idx="14">
                    <c:v>8.3595156477480267E-2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METROS!$D$60:$R$60</c:f>
              <c:numCache>
                <c:formatCode>0.0</c:formatCode>
                <c:ptCount val="15"/>
                <c:pt idx="0">
                  <c:v>67.526612240533595</c:v>
                </c:pt>
                <c:pt idx="1">
                  <c:v>104.32657265123167</c:v>
                </c:pt>
                <c:pt idx="2">
                  <c:v>268.61888752228998</c:v>
                </c:pt>
                <c:pt idx="3">
                  <c:v>342.52019124772369</c:v>
                </c:pt>
                <c:pt idx="4">
                  <c:v>472.66733598559995</c:v>
                </c:pt>
                <c:pt idx="5">
                  <c:v>939.47675164202701</c:v>
                </c:pt>
                <c:pt idx="6">
                  <c:v>1807.1979329042201</c:v>
                </c:pt>
                <c:pt idx="7">
                  <c:v>2269.9554250353749</c:v>
                </c:pt>
                <c:pt idx="8">
                  <c:v>3438.4963836615498</c:v>
                </c:pt>
                <c:pt idx="9">
                  <c:v>9505.3563278562851</c:v>
                </c:pt>
                <c:pt idx="10">
                  <c:v>10796.854599579401</c:v>
                </c:pt>
                <c:pt idx="11">
                  <c:v>13229.000204636999</c:v>
                </c:pt>
                <c:pt idx="12">
                  <c:v>18067.1011003762</c:v>
                </c:pt>
                <c:pt idx="13">
                  <c:v>25240.773688577163</c:v>
                </c:pt>
                <c:pt idx="14">
                  <c:v>48617.890414824331</c:v>
                </c:pt>
              </c:numCache>
            </c:numRef>
          </c:xVal>
          <c:yVal>
            <c:numRef>
              <c:f>METROS!$D$63:$R$63</c:f>
              <c:numCache>
                <c:formatCode>0.0</c:formatCode>
                <c:ptCount val="15"/>
                <c:pt idx="0">
                  <c:v>1.8177347031830067</c:v>
                </c:pt>
                <c:pt idx="1">
                  <c:v>0.63269330500559362</c:v>
                </c:pt>
                <c:pt idx="2">
                  <c:v>1.2069742909673207</c:v>
                </c:pt>
                <c:pt idx="3">
                  <c:v>0.57999052481843005</c:v>
                </c:pt>
                <c:pt idx="4">
                  <c:v>0.73202888876842653</c:v>
                </c:pt>
                <c:pt idx="5">
                  <c:v>0.10081378901968363</c:v>
                </c:pt>
                <c:pt idx="6">
                  <c:v>6.6715665758322704E-2</c:v>
                </c:pt>
                <c:pt idx="7">
                  <c:v>6.2054758263264398E-2</c:v>
                </c:pt>
                <c:pt idx="8">
                  <c:v>7.2623426612927505E-2</c:v>
                </c:pt>
                <c:pt idx="9">
                  <c:v>-0.22686522838729251</c:v>
                </c:pt>
                <c:pt idx="10">
                  <c:v>-0.21171835371498249</c:v>
                </c:pt>
                <c:pt idx="11">
                  <c:v>-0.16926992638239266</c:v>
                </c:pt>
                <c:pt idx="12">
                  <c:v>-0.13175664728663583</c:v>
                </c:pt>
                <c:pt idx="13">
                  <c:v>-3.5259241266107828E-3</c:v>
                </c:pt>
                <c:pt idx="14">
                  <c:v>6.512354247748027E-2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B19-48B9-B99A-1FBEE38EAA37}"/>
            </c:ext>
          </c:extLst>
        </c:ser>
        <c:ser>
          <c:idx val="4"/>
          <c:order val="11"/>
          <c:tx>
            <c:strRef>
              <c:f>METROS!$C$70</c:f>
              <c:strCache>
                <c:ptCount val="1"/>
                <c:pt idx="0">
                  <c:v>BD @ Hpos2 3c 15.3°C</c:v>
                </c:pt>
              </c:strCache>
            </c:strRef>
          </c:tx>
          <c:spPr>
            <a:ln w="19050">
              <a:solidFill>
                <a:srgbClr val="4F81BD"/>
              </a:solidFill>
              <a:prstDash val="sysDot"/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METROS!$D$78:$R$78</c:f>
                <c:numCache>
                  <c:formatCode>General</c:formatCode>
                  <c:ptCount val="15"/>
                  <c:pt idx="0">
                    <c:v>0.98118414414578103</c:v>
                  </c:pt>
                  <c:pt idx="1">
                    <c:v>0.4897024577546687</c:v>
                  </c:pt>
                  <c:pt idx="2">
                    <c:v>0.26614898194056025</c:v>
                  </c:pt>
                  <c:pt idx="3">
                    <c:v>0.10794276008418868</c:v>
                  </c:pt>
                  <c:pt idx="4">
                    <c:v>0.16970262785301291</c:v>
                  </c:pt>
                  <c:pt idx="5">
                    <c:v>0.12682916718154003</c:v>
                  </c:pt>
                  <c:pt idx="6">
                    <c:v>0.10897312764575409</c:v>
                  </c:pt>
                  <c:pt idx="7">
                    <c:v>0.170221963290977</c:v>
                  </c:pt>
                  <c:pt idx="8">
                    <c:v>3.9085724050615001E-2</c:v>
                  </c:pt>
                  <c:pt idx="9">
                    <c:v>1.7389364031566393E-2</c:v>
                  </c:pt>
                  <c:pt idx="10">
                    <c:v>3.7175226524910801E-2</c:v>
                  </c:pt>
                  <c:pt idx="11">
                    <c:v>3.8343856050194032E-2</c:v>
                  </c:pt>
                  <c:pt idx="12">
                    <c:v>4.4438864873278666E-2</c:v>
                  </c:pt>
                  <c:pt idx="13">
                    <c:v>9.1252193519934521E-2</c:v>
                  </c:pt>
                  <c:pt idx="14">
                    <c:v>0.13108192836348281</c:v>
                  </c:pt>
                </c:numCache>
              </c:numRef>
            </c:plus>
            <c:minus>
              <c:numRef>
                <c:f>METROS!$D$79:$R$79</c:f>
                <c:numCache>
                  <c:formatCode>General</c:formatCode>
                  <c:ptCount val="15"/>
                  <c:pt idx="0">
                    <c:v>1.2576006737378991</c:v>
                  </c:pt>
                  <c:pt idx="1">
                    <c:v>0.35568108298653733</c:v>
                  </c:pt>
                  <c:pt idx="2">
                    <c:v>0.22447555220033769</c:v>
                  </c:pt>
                  <c:pt idx="3">
                    <c:v>0.12940769250322737</c:v>
                  </c:pt>
                  <c:pt idx="4">
                    <c:v>0.16970262785301291</c:v>
                  </c:pt>
                  <c:pt idx="5">
                    <c:v>0.12682916718154</c:v>
                  </c:pt>
                  <c:pt idx="6">
                    <c:v>0.10897312764575411</c:v>
                  </c:pt>
                  <c:pt idx="7">
                    <c:v>0.170221963290977</c:v>
                  </c:pt>
                  <c:pt idx="8">
                    <c:v>3.9085724050615001E-2</c:v>
                  </c:pt>
                  <c:pt idx="9">
                    <c:v>1.73893640315664E-2</c:v>
                  </c:pt>
                  <c:pt idx="10">
                    <c:v>3.7175226524910801E-2</c:v>
                  </c:pt>
                  <c:pt idx="11">
                    <c:v>2.1633075442278066E-2</c:v>
                  </c:pt>
                  <c:pt idx="12">
                    <c:v>4.9264584396376127E-2</c:v>
                  </c:pt>
                  <c:pt idx="13">
                    <c:v>8.3799672621331978E-2</c:v>
                  </c:pt>
                  <c:pt idx="14">
                    <c:v>9.0525892616927395E-2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METROS!$D$72:$R$72</c:f>
              <c:numCache>
                <c:formatCode>0.0</c:formatCode>
                <c:ptCount val="15"/>
                <c:pt idx="0">
                  <c:v>67.526612240533595</c:v>
                </c:pt>
                <c:pt idx="1">
                  <c:v>104.32657265123167</c:v>
                </c:pt>
                <c:pt idx="2">
                  <c:v>268.61888752228998</c:v>
                </c:pt>
                <c:pt idx="3">
                  <c:v>342.52019124772369</c:v>
                </c:pt>
                <c:pt idx="4">
                  <c:v>472.66733598559995</c:v>
                </c:pt>
                <c:pt idx="5">
                  <c:v>939.47675164202701</c:v>
                </c:pt>
                <c:pt idx="6">
                  <c:v>1807.1979329042201</c:v>
                </c:pt>
                <c:pt idx="7">
                  <c:v>2269.9554250353749</c:v>
                </c:pt>
                <c:pt idx="8">
                  <c:v>3438.4963836615498</c:v>
                </c:pt>
                <c:pt idx="9">
                  <c:v>9505.3563278562851</c:v>
                </c:pt>
                <c:pt idx="10">
                  <c:v>10796.854599579401</c:v>
                </c:pt>
                <c:pt idx="11">
                  <c:v>13229.000204636999</c:v>
                </c:pt>
                <c:pt idx="12">
                  <c:v>18067.1011003762</c:v>
                </c:pt>
                <c:pt idx="13">
                  <c:v>25240.773688577163</c:v>
                </c:pt>
                <c:pt idx="14">
                  <c:v>48617.890414824331</c:v>
                </c:pt>
              </c:numCache>
            </c:numRef>
          </c:xVal>
          <c:yVal>
            <c:numRef>
              <c:f>METROS!$D$75:$R$75</c:f>
              <c:numCache>
                <c:formatCode>0.0</c:formatCode>
                <c:ptCount val="15"/>
                <c:pt idx="0">
                  <c:v>0.17867776573789898</c:v>
                </c:pt>
                <c:pt idx="1">
                  <c:v>0.60215049544599131</c:v>
                </c:pt>
                <c:pt idx="2">
                  <c:v>0.23541657355718168</c:v>
                </c:pt>
                <c:pt idx="3">
                  <c:v>0.43400072281415936</c:v>
                </c:pt>
                <c:pt idx="4">
                  <c:v>0.23766608094069011</c:v>
                </c:pt>
                <c:pt idx="5">
                  <c:v>0.25220336484390199</c:v>
                </c:pt>
                <c:pt idx="6">
                  <c:v>6.6809215866882904E-2</c:v>
                </c:pt>
                <c:pt idx="7">
                  <c:v>-3.575434365261701E-2</c:v>
                </c:pt>
                <c:pt idx="8">
                  <c:v>0.17259607431014601</c:v>
                </c:pt>
                <c:pt idx="9">
                  <c:v>5.1476339242189001E-2</c:v>
                </c:pt>
                <c:pt idx="10">
                  <c:v>5.6217375666810301E-2</c:v>
                </c:pt>
                <c:pt idx="11">
                  <c:v>4.4492081062569265E-2</c:v>
                </c:pt>
                <c:pt idx="12">
                  <c:v>2.5936138721219731E-2</c:v>
                </c:pt>
                <c:pt idx="13">
                  <c:v>0.13356402565439948</c:v>
                </c:pt>
                <c:pt idx="14">
                  <c:v>-6.4892288383072594E-2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B19-48B9-B99A-1FBEE38EAA37}"/>
            </c:ext>
          </c:extLst>
        </c:ser>
        <c:ser>
          <c:idx val="7"/>
          <c:order val="12"/>
          <c:tx>
            <c:strRef>
              <c:f>METROS!$C$82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METROS!$D$90:$R$90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METROS!$D$91:$R$91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METROS!$D$84:$R$84</c:f>
              <c:numCache>
                <c:formatCode>General</c:formatCode>
                <c:ptCount val="15"/>
              </c:numCache>
            </c:numRef>
          </c:xVal>
          <c:yVal>
            <c:numRef>
              <c:f>METROS!$D$87:$R$87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B19-48B9-B99A-1FBEE38EAA37}"/>
            </c:ext>
          </c:extLst>
        </c:ser>
        <c:ser>
          <c:idx val="8"/>
          <c:order val="13"/>
          <c:tx>
            <c:strRef>
              <c:f>METROS!$C$94</c:f>
              <c:strCache>
                <c:ptCount val="1"/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METROS!$D$102:$R$102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METROS!$D$103:$R$103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xVal>
            <c:numRef>
              <c:f>METROS!$D$96:$R$96</c:f>
              <c:numCache>
                <c:formatCode>General</c:formatCode>
                <c:ptCount val="15"/>
              </c:numCache>
            </c:numRef>
          </c:xVal>
          <c:yVal>
            <c:numRef>
              <c:f>METROS!$D$99:$R$99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B19-48B9-B99A-1FBEE38EAA37}"/>
            </c:ext>
          </c:extLst>
        </c:ser>
        <c:ser>
          <c:idx val="11"/>
          <c:order val="14"/>
          <c:tx>
            <c:strRef>
              <c:f>METROS!$C$106</c:f>
              <c:strCache>
                <c:ptCount val="1"/>
              </c:strCache>
            </c:strRef>
          </c:tx>
          <c:spPr>
            <a:ln w="19050">
              <a:solidFill>
                <a:srgbClr val="7030A0"/>
              </a:solidFill>
              <a:prstDash val="sysDot"/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METROS!$D$114:$R$114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METROS!$D$115:$R$115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xVal>
            <c:numRef>
              <c:f>METROS!$D$108:$R$108</c:f>
              <c:numCache>
                <c:formatCode>General</c:formatCode>
                <c:ptCount val="15"/>
              </c:numCache>
            </c:numRef>
          </c:xVal>
          <c:yVal>
            <c:numRef>
              <c:f>METROS!$D$111:$R$111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B19-48B9-B99A-1FBEE38EAA37}"/>
            </c:ext>
          </c:extLst>
        </c:ser>
        <c:ser>
          <c:idx val="15"/>
          <c:order val="15"/>
          <c:tx>
            <c:strRef>
              <c:f>METROS!$C$118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METROS!$D$126:$R$126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METROS!$D$127:$R$127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METROS!$D$120:$R$120</c:f>
              <c:numCache>
                <c:formatCode>General</c:formatCode>
                <c:ptCount val="15"/>
              </c:numCache>
            </c:numRef>
          </c:xVal>
          <c:yVal>
            <c:numRef>
              <c:f>METROS!$D$123:$R$123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B19-48B9-B99A-1FBEE38EAA37}"/>
            </c:ext>
          </c:extLst>
        </c:ser>
        <c:ser>
          <c:idx val="16"/>
          <c:order val="16"/>
          <c:tx>
            <c:strRef>
              <c:f>METROS!$C$130</c:f>
              <c:strCache>
                <c:ptCount val="1"/>
                <c:pt idx="0">
                  <c:v>BA @ Hpos1 2c 51.3°C</c:v>
                </c:pt>
              </c:strCache>
            </c:strRef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METROS!$D$138:$R$138</c:f>
                <c:numCache>
                  <c:formatCode>General</c:formatCode>
                  <c:ptCount val="15"/>
                  <c:pt idx="0">
                    <c:v>7.1399782500000009E-2</c:v>
                  </c:pt>
                  <c:pt idx="1">
                    <c:v>0.1290093335000001</c:v>
                  </c:pt>
                  <c:pt idx="2">
                    <c:v>0.35362863899999997</c:v>
                  </c:pt>
                  <c:pt idx="3">
                    <c:v>0.2404655295</c:v>
                  </c:pt>
                  <c:pt idx="4">
                    <c:v>6.486581050000001E-2</c:v>
                  </c:pt>
                  <c:pt idx="5">
                    <c:v>1.3162934999999994E-3</c:v>
                  </c:pt>
                  <c:pt idx="6">
                    <c:v>0.11641859750000001</c:v>
                  </c:pt>
                  <c:pt idx="7">
                    <c:v>0.38915177550000002</c:v>
                  </c:pt>
                  <c:pt idx="8">
                    <c:v>4.8061623999999997E-2</c:v>
                  </c:pt>
                  <c:pt idx="9">
                    <c:v>1.1718700999999998E-2</c:v>
                  </c:pt>
                  <c:pt idx="10">
                    <c:v>4.2752267500000003E-2</c:v>
                  </c:pt>
                  <c:pt idx="11">
                    <c:v>7.1486185499999993E-2</c:v>
                  </c:pt>
                  <c:pt idx="12">
                    <c:v>2.5007859999999993E-2</c:v>
                  </c:pt>
                  <c:pt idx="13">
                    <c:v>5.6378302999999998E-2</c:v>
                  </c:pt>
                  <c:pt idx="14">
                    <c:v>5.5984143999999993E-2</c:v>
                  </c:pt>
                </c:numCache>
              </c:numRef>
            </c:plus>
            <c:minus>
              <c:numRef>
                <c:f>METROS!$D$139:$R$139</c:f>
                <c:numCache>
                  <c:formatCode>General</c:formatCode>
                  <c:ptCount val="15"/>
                  <c:pt idx="0">
                    <c:v>7.1399782500000009E-2</c:v>
                  </c:pt>
                  <c:pt idx="1">
                    <c:v>0.12900933349999999</c:v>
                  </c:pt>
                  <c:pt idx="2">
                    <c:v>0.35362863899999997</c:v>
                  </c:pt>
                  <c:pt idx="3">
                    <c:v>0.2404655295</c:v>
                  </c:pt>
                  <c:pt idx="4">
                    <c:v>6.486581050000001E-2</c:v>
                  </c:pt>
                  <c:pt idx="5">
                    <c:v>1.3162934999999994E-3</c:v>
                  </c:pt>
                  <c:pt idx="6">
                    <c:v>0.1164185975</c:v>
                  </c:pt>
                  <c:pt idx="7">
                    <c:v>0.38915177550000002</c:v>
                  </c:pt>
                  <c:pt idx="8">
                    <c:v>4.8061623999999997E-2</c:v>
                  </c:pt>
                  <c:pt idx="9">
                    <c:v>1.1718701000000002E-2</c:v>
                  </c:pt>
                  <c:pt idx="10">
                    <c:v>4.2752267499999996E-2</c:v>
                  </c:pt>
                  <c:pt idx="11">
                    <c:v>7.1486185499999993E-2</c:v>
                  </c:pt>
                  <c:pt idx="12">
                    <c:v>2.500786E-2</c:v>
                  </c:pt>
                  <c:pt idx="13">
                    <c:v>5.6378303000000005E-2</c:v>
                  </c:pt>
                  <c:pt idx="14">
                    <c:v>5.5984144E-2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METROS!$D$132:$R$132</c:f>
              <c:numCache>
                <c:formatCode>0.0</c:formatCode>
                <c:ptCount val="15"/>
                <c:pt idx="0">
                  <c:v>64.20321487999999</c:v>
                </c:pt>
                <c:pt idx="1">
                  <c:v>102.78121609999999</c:v>
                </c:pt>
                <c:pt idx="2">
                  <c:v>265.39232785000002</c:v>
                </c:pt>
                <c:pt idx="3">
                  <c:v>339.72561144999997</c:v>
                </c:pt>
                <c:pt idx="4">
                  <c:v>488.94656379999998</c:v>
                </c:pt>
                <c:pt idx="5">
                  <c:v>947.26346175000003</c:v>
                </c:pt>
                <c:pt idx="6">
                  <c:v>1763.7249790000001</c:v>
                </c:pt>
                <c:pt idx="7">
                  <c:v>2252.9046395</c:v>
                </c:pt>
                <c:pt idx="8">
                  <c:v>3608.606401</c:v>
                </c:pt>
                <c:pt idx="9">
                  <c:v>9556.8038974999999</c:v>
                </c:pt>
                <c:pt idx="10">
                  <c:v>10775.446375</c:v>
                </c:pt>
                <c:pt idx="11">
                  <c:v>13635.974200000001</c:v>
                </c:pt>
                <c:pt idx="12">
                  <c:v>18214.803104999999</c:v>
                </c:pt>
                <c:pt idx="13">
                  <c:v>25607.852359999997</c:v>
                </c:pt>
                <c:pt idx="14">
                  <c:v>48933.378779999999</c:v>
                </c:pt>
              </c:numCache>
            </c:numRef>
          </c:xVal>
          <c:yVal>
            <c:numRef>
              <c:f>METROS!$D$135:$R$135</c:f>
              <c:numCache>
                <c:formatCode>0.0</c:formatCode>
                <c:ptCount val="15"/>
                <c:pt idx="0">
                  <c:v>0.68249947249999998</c:v>
                </c:pt>
                <c:pt idx="1">
                  <c:v>0.80271410749999994</c:v>
                </c:pt>
                <c:pt idx="2">
                  <c:v>6.0625968000000002E-2</c:v>
                </c:pt>
                <c:pt idx="3">
                  <c:v>0.11376306349999998</c:v>
                </c:pt>
                <c:pt idx="4">
                  <c:v>0.27750681150000001</c:v>
                </c:pt>
                <c:pt idx="5">
                  <c:v>2.8720675500000001E-2</c:v>
                </c:pt>
                <c:pt idx="6">
                  <c:v>-6.3244937500000015E-2</c:v>
                </c:pt>
                <c:pt idx="7">
                  <c:v>-4.5645324500000001E-2</c:v>
                </c:pt>
                <c:pt idx="8">
                  <c:v>-2.7111101999999998E-2</c:v>
                </c:pt>
                <c:pt idx="9">
                  <c:v>1.8670709000000001E-2</c:v>
                </c:pt>
                <c:pt idx="10">
                  <c:v>3.19833245E-2</c:v>
                </c:pt>
                <c:pt idx="11">
                  <c:v>-1.9144610499999999E-2</c:v>
                </c:pt>
                <c:pt idx="12">
                  <c:v>7.5796318000000001E-2</c:v>
                </c:pt>
                <c:pt idx="13">
                  <c:v>4.1201564000000003E-2</c:v>
                </c:pt>
                <c:pt idx="14">
                  <c:v>-6.1937629999999994E-2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2B19-48B9-B99A-1FBEE38EAA37}"/>
            </c:ext>
          </c:extLst>
        </c:ser>
        <c:ser>
          <c:idx val="17"/>
          <c:order val="17"/>
          <c:tx>
            <c:strRef>
              <c:f>METROS!$C$142</c:f>
              <c:strCache>
                <c:ptCount val="1"/>
                <c:pt idx="0">
                  <c:v>BB @ Hpos2 2c 51.3°C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METROS!$D$150:$R$150</c:f>
                <c:numCache>
                  <c:formatCode>General</c:formatCode>
                  <c:ptCount val="15"/>
                  <c:pt idx="0">
                    <c:v>0.46631712499999994</c:v>
                  </c:pt>
                  <c:pt idx="1">
                    <c:v>0.17779100450000002</c:v>
                  </c:pt>
                  <c:pt idx="2">
                    <c:v>6.55104715E-2</c:v>
                  </c:pt>
                  <c:pt idx="3">
                    <c:v>1.960046800000001E-2</c:v>
                  </c:pt>
                  <c:pt idx="4">
                    <c:v>8.5303129000000005E-2</c:v>
                  </c:pt>
                  <c:pt idx="5">
                    <c:v>2.8728265000000003E-2</c:v>
                  </c:pt>
                  <c:pt idx="6">
                    <c:v>0.20417217699999995</c:v>
                  </c:pt>
                  <c:pt idx="7">
                    <c:v>0.15646998250000002</c:v>
                  </c:pt>
                  <c:pt idx="8">
                    <c:v>4.2836960999999993E-2</c:v>
                  </c:pt>
                  <c:pt idx="9">
                    <c:v>2.20524005E-2</c:v>
                  </c:pt>
                  <c:pt idx="10">
                    <c:v>3.6030194500000001E-2</c:v>
                  </c:pt>
                  <c:pt idx="11">
                    <c:v>5.5731306500000001E-2</c:v>
                  </c:pt>
                  <c:pt idx="12">
                    <c:v>3.5509674999999991E-2</c:v>
                  </c:pt>
                  <c:pt idx="13">
                    <c:v>3.5377499999999999E-2</c:v>
                  </c:pt>
                  <c:pt idx="14">
                    <c:v>7.5672771999999999E-2</c:v>
                  </c:pt>
                </c:numCache>
              </c:numRef>
            </c:plus>
            <c:minus>
              <c:numRef>
                <c:f>METROS!$D$151:$R$151</c:f>
                <c:numCache>
                  <c:formatCode>General</c:formatCode>
                  <c:ptCount val="15"/>
                  <c:pt idx="0">
                    <c:v>0.466317125</c:v>
                  </c:pt>
                  <c:pt idx="1">
                    <c:v>0.17779100450000002</c:v>
                  </c:pt>
                  <c:pt idx="2">
                    <c:v>6.55104715E-2</c:v>
                  </c:pt>
                  <c:pt idx="3">
                    <c:v>1.9600467999999982E-2</c:v>
                  </c:pt>
                  <c:pt idx="4">
                    <c:v>8.5303128999999978E-2</c:v>
                  </c:pt>
                  <c:pt idx="5">
                    <c:v>2.8728265000000003E-2</c:v>
                  </c:pt>
                  <c:pt idx="6">
                    <c:v>0.20417217700000001</c:v>
                  </c:pt>
                  <c:pt idx="7">
                    <c:v>0.15646998249999999</c:v>
                  </c:pt>
                  <c:pt idx="8">
                    <c:v>4.2836961E-2</c:v>
                  </c:pt>
                  <c:pt idx="9">
                    <c:v>2.20524005E-2</c:v>
                  </c:pt>
                  <c:pt idx="10">
                    <c:v>3.6030194500000001E-2</c:v>
                  </c:pt>
                  <c:pt idx="11">
                    <c:v>5.5731306500000001E-2</c:v>
                  </c:pt>
                  <c:pt idx="12">
                    <c:v>3.5509675000000004E-2</c:v>
                  </c:pt>
                  <c:pt idx="13">
                    <c:v>3.5377500000000006E-2</c:v>
                  </c:pt>
                  <c:pt idx="14">
                    <c:v>7.5672771999999999E-2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METROS!$D$144:$R$144</c:f>
              <c:numCache>
                <c:formatCode>0.0</c:formatCode>
                <c:ptCount val="15"/>
                <c:pt idx="0">
                  <c:v>64.20321487999999</c:v>
                </c:pt>
                <c:pt idx="1">
                  <c:v>102.78121609999999</c:v>
                </c:pt>
                <c:pt idx="2">
                  <c:v>265.39232785000002</c:v>
                </c:pt>
                <c:pt idx="3">
                  <c:v>339.72561144999997</c:v>
                </c:pt>
                <c:pt idx="4">
                  <c:v>488.94656379999998</c:v>
                </c:pt>
                <c:pt idx="5">
                  <c:v>947.26346175000003</c:v>
                </c:pt>
                <c:pt idx="6">
                  <c:v>1763.7249790000001</c:v>
                </c:pt>
                <c:pt idx="7">
                  <c:v>2252.9046395</c:v>
                </c:pt>
                <c:pt idx="8">
                  <c:v>3608.606401</c:v>
                </c:pt>
                <c:pt idx="9">
                  <c:v>9556.8038974999999</c:v>
                </c:pt>
                <c:pt idx="10">
                  <c:v>10775.446375</c:v>
                </c:pt>
                <c:pt idx="11">
                  <c:v>13635.974200000001</c:v>
                </c:pt>
                <c:pt idx="12">
                  <c:v>18214.803104999999</c:v>
                </c:pt>
                <c:pt idx="13">
                  <c:v>25607.852359999997</c:v>
                </c:pt>
                <c:pt idx="14">
                  <c:v>48933.378779999999</c:v>
                </c:pt>
              </c:numCache>
            </c:numRef>
          </c:xVal>
          <c:yVal>
            <c:numRef>
              <c:f>METROS!$D$147:$R$147</c:f>
              <c:numCache>
                <c:formatCode>0.0</c:formatCode>
                <c:ptCount val="15"/>
                <c:pt idx="0">
                  <c:v>-0.52754672599999997</c:v>
                </c:pt>
                <c:pt idx="1">
                  <c:v>-0.48750466549999999</c:v>
                </c:pt>
                <c:pt idx="2">
                  <c:v>-3.6530342499999993E-2</c:v>
                </c:pt>
                <c:pt idx="3">
                  <c:v>-0.25485179000000002</c:v>
                </c:pt>
                <c:pt idx="4">
                  <c:v>-0.25515312400000001</c:v>
                </c:pt>
                <c:pt idx="5">
                  <c:v>-9.1746407000000002E-2</c:v>
                </c:pt>
                <c:pt idx="6">
                  <c:v>-0.32766671199999997</c:v>
                </c:pt>
                <c:pt idx="7">
                  <c:v>-0.16355923350000001</c:v>
                </c:pt>
                <c:pt idx="8">
                  <c:v>-3.2335764999999995E-2</c:v>
                </c:pt>
                <c:pt idx="9">
                  <c:v>-7.5616317500000002E-2</c:v>
                </c:pt>
                <c:pt idx="10">
                  <c:v>-4.6799137500000004E-2</c:v>
                </c:pt>
                <c:pt idx="11">
                  <c:v>-2.44268095E-2</c:v>
                </c:pt>
                <c:pt idx="12">
                  <c:v>6.5294503000000004E-2</c:v>
                </c:pt>
                <c:pt idx="13">
                  <c:v>6.2202367000000001E-2</c:v>
                </c:pt>
                <c:pt idx="14">
                  <c:v>-3.9450300000000021E-3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B19-48B9-B99A-1FBEE38EAA37}"/>
            </c:ext>
          </c:extLst>
        </c:ser>
        <c:ser>
          <c:idx val="18"/>
          <c:order val="18"/>
          <c:tx>
            <c:strRef>
              <c:f>METROS!$C$154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plus"/>
            <c:size val="3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METROS!$D$162:$R$162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METROS!$D$163:$R$163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METROS!$D$156:$R$156</c:f>
              <c:numCache>
                <c:formatCode>General</c:formatCode>
                <c:ptCount val="15"/>
              </c:numCache>
            </c:numRef>
          </c:xVal>
          <c:yVal>
            <c:numRef>
              <c:f>METROS!$D$159:$R$159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2B19-48B9-B99A-1FBEE38EAA37}"/>
            </c:ext>
          </c:extLst>
        </c:ser>
        <c:ser>
          <c:idx val="19"/>
          <c:order val="19"/>
          <c:tx>
            <c:strRef>
              <c:f>METROS!$C$166</c:f>
              <c:strCache>
                <c:ptCount val="1"/>
                <c:pt idx="0">
                  <c:v>BA @ Hpos1 9c 15.1°C</c:v>
                </c:pt>
              </c:strCache>
            </c:strRef>
          </c:tx>
          <c:spPr>
            <a:ln w="19050">
              <a:solidFill>
                <a:srgbClr val="00B050"/>
              </a:solidFill>
              <a:prstDash val="dash"/>
            </a:ln>
          </c:spPr>
          <c:marker>
            <c:symbol val="plus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METROS!$D$174:$R$174</c:f>
                <c:numCache>
                  <c:formatCode>General</c:formatCode>
                  <c:ptCount val="15"/>
                  <c:pt idx="0">
                    <c:v>0.81717031581745936</c:v>
                  </c:pt>
                  <c:pt idx="1">
                    <c:v>0.81296034607337853</c:v>
                  </c:pt>
                  <c:pt idx="2">
                    <c:v>1.1193540953283783</c:v>
                  </c:pt>
                  <c:pt idx="3">
                    <c:v>1.7186456975209752</c:v>
                  </c:pt>
                  <c:pt idx="4">
                    <c:v>0.18388008825829111</c:v>
                  </c:pt>
                  <c:pt idx="5">
                    <c:v>0.21195615380196933</c:v>
                  </c:pt>
                  <c:pt idx="6">
                    <c:v>0.28750085762518163</c:v>
                  </c:pt>
                  <c:pt idx="7">
                    <c:v>0.25574908285273928</c:v>
                  </c:pt>
                  <c:pt idx="8">
                    <c:v>9.3440898149066476E-2</c:v>
                  </c:pt>
                  <c:pt idx="9">
                    <c:v>4.7008856924102678E-2</c:v>
                  </c:pt>
                  <c:pt idx="10">
                    <c:v>6.0298714589894373E-2</c:v>
                  </c:pt>
                  <c:pt idx="11">
                    <c:v>2.5479776973710393E-2</c:v>
                  </c:pt>
                  <c:pt idx="12">
                    <c:v>8.3216584448265879E-2</c:v>
                  </c:pt>
                  <c:pt idx="13">
                    <c:v>6.5692312677858355E-2</c:v>
                  </c:pt>
                  <c:pt idx="14">
                    <c:v>0.13694516135526091</c:v>
                  </c:pt>
                </c:numCache>
              </c:numRef>
            </c:plus>
            <c:minus>
              <c:numRef>
                <c:f>METROS!$D$175:$R$175</c:f>
                <c:numCache>
                  <c:formatCode>General</c:formatCode>
                  <c:ptCount val="15"/>
                  <c:pt idx="0">
                    <c:v>0.88304849563783039</c:v>
                  </c:pt>
                  <c:pt idx="1">
                    <c:v>0.67836405814241552</c:v>
                  </c:pt>
                  <c:pt idx="2">
                    <c:v>1.3517506945925517</c:v>
                  </c:pt>
                  <c:pt idx="3">
                    <c:v>2.5255723805835251</c:v>
                  </c:pt>
                  <c:pt idx="4">
                    <c:v>0.19986821521422191</c:v>
                  </c:pt>
                  <c:pt idx="5">
                    <c:v>0.28738326849485663</c:v>
                  </c:pt>
                  <c:pt idx="6">
                    <c:v>0.31748080399150536</c:v>
                  </c:pt>
                  <c:pt idx="7">
                    <c:v>0.42574475311922472</c:v>
                  </c:pt>
                  <c:pt idx="8">
                    <c:v>6.7724866083490931E-2</c:v>
                  </c:pt>
                  <c:pt idx="9">
                    <c:v>8.0853908205852781E-2</c:v>
                  </c:pt>
                  <c:pt idx="10">
                    <c:v>6.4473922701415332E-2</c:v>
                  </c:pt>
                  <c:pt idx="11">
                    <c:v>2.9474648357837099E-2</c:v>
                  </c:pt>
                  <c:pt idx="12">
                    <c:v>8.5986476807539222E-2</c:v>
                  </c:pt>
                  <c:pt idx="13">
                    <c:v>0.10189040845799524</c:v>
                  </c:pt>
                  <c:pt idx="14">
                    <c:v>8.8888388861775081E-2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METROS!$D$168:$R$168</c:f>
              <c:numCache>
                <c:formatCode>0.0</c:formatCode>
                <c:ptCount val="15"/>
                <c:pt idx="0">
                  <c:v>66.884754362805282</c:v>
                </c:pt>
                <c:pt idx="1">
                  <c:v>103.8582909457881</c:v>
                </c:pt>
                <c:pt idx="2">
                  <c:v>268.4257411817531</c:v>
                </c:pt>
                <c:pt idx="3">
                  <c:v>344.04132102270319</c:v>
                </c:pt>
                <c:pt idx="4">
                  <c:v>480.49114643288692</c:v>
                </c:pt>
                <c:pt idx="5">
                  <c:v>915.2395821103247</c:v>
                </c:pt>
                <c:pt idx="6">
                  <c:v>1799.8828575362566</c:v>
                </c:pt>
                <c:pt idx="7">
                  <c:v>2243.1009641974847</c:v>
                </c:pt>
                <c:pt idx="8">
                  <c:v>3430.5463573854558</c:v>
                </c:pt>
                <c:pt idx="9">
                  <c:v>9516.7711065507483</c:v>
                </c:pt>
                <c:pt idx="10">
                  <c:v>10776.742244276535</c:v>
                </c:pt>
                <c:pt idx="11">
                  <c:v>13189.408473172969</c:v>
                </c:pt>
                <c:pt idx="12">
                  <c:v>18587.541383894386</c:v>
                </c:pt>
                <c:pt idx="13">
                  <c:v>25745.204973761058</c:v>
                </c:pt>
                <c:pt idx="14">
                  <c:v>48835.595368324881</c:v>
                </c:pt>
              </c:numCache>
            </c:numRef>
          </c:xVal>
          <c:yVal>
            <c:numRef>
              <c:f>METROS!$D$171:$R$171</c:f>
              <c:numCache>
                <c:formatCode>0.0</c:formatCode>
                <c:ptCount val="15"/>
                <c:pt idx="0">
                  <c:v>0.88608094685810068</c:v>
                </c:pt>
                <c:pt idx="1">
                  <c:v>0.10194475457600245</c:v>
                </c:pt>
                <c:pt idx="2">
                  <c:v>-4.8470426725298166E-2</c:v>
                </c:pt>
                <c:pt idx="3">
                  <c:v>1.154009245787615</c:v>
                </c:pt>
                <c:pt idx="4">
                  <c:v>0.4273834533105309</c:v>
                </c:pt>
                <c:pt idx="5">
                  <c:v>0.15286022845280364</c:v>
                </c:pt>
                <c:pt idx="6">
                  <c:v>8.1585069196450352E-2</c:v>
                </c:pt>
                <c:pt idx="7">
                  <c:v>0.15757367434285274</c:v>
                </c:pt>
                <c:pt idx="8">
                  <c:v>-5.9626124035539081E-2</c:v>
                </c:pt>
                <c:pt idx="9">
                  <c:v>-4.9583717831390199E-2</c:v>
                </c:pt>
                <c:pt idx="10">
                  <c:v>-7.5160036690912674E-2</c:v>
                </c:pt>
                <c:pt idx="11">
                  <c:v>-7.2347119392776896E-2</c:v>
                </c:pt>
                <c:pt idx="12">
                  <c:v>5.5165067050108124E-2</c:v>
                </c:pt>
                <c:pt idx="13">
                  <c:v>5.5707530577423649E-2</c:v>
                </c:pt>
                <c:pt idx="14">
                  <c:v>-2.3138872097862924E-2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B19-48B9-B99A-1FBEE38EAA37}"/>
            </c:ext>
          </c:extLst>
        </c:ser>
        <c:ser>
          <c:idx val="20"/>
          <c:order val="20"/>
          <c:tx>
            <c:strRef>
              <c:f>METROS!$C$178</c:f>
              <c:strCache>
                <c:ptCount val="1"/>
                <c:pt idx="0">
                  <c:v>BB @ Hpos2 9c 15.1°C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ysDot"/>
            </a:ln>
          </c:spPr>
          <c:marker>
            <c:symbol val="plus"/>
            <c:size val="5"/>
            <c:spPr>
              <a:noFill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METROS!$D$186:$R$186</c:f>
                <c:numCache>
                  <c:formatCode>General</c:formatCode>
                  <c:ptCount val="15"/>
                  <c:pt idx="0">
                    <c:v>0.7172926001227431</c:v>
                  </c:pt>
                  <c:pt idx="1">
                    <c:v>0.47586364624860061</c:v>
                  </c:pt>
                  <c:pt idx="2">
                    <c:v>0.5608888467272044</c:v>
                  </c:pt>
                  <c:pt idx="3">
                    <c:v>1.2799540094870605</c:v>
                  </c:pt>
                  <c:pt idx="4">
                    <c:v>0.50323422111347804</c:v>
                  </c:pt>
                  <c:pt idx="5">
                    <c:v>0.26538711001394893</c:v>
                  </c:pt>
                  <c:pt idx="6">
                    <c:v>0.20612384518670787</c:v>
                  </c:pt>
                  <c:pt idx="7">
                    <c:v>0.32065224005713489</c:v>
                  </c:pt>
                  <c:pt idx="8">
                    <c:v>5.1397468206461655E-2</c:v>
                  </c:pt>
                  <c:pt idx="9">
                    <c:v>7.9324217980182882E-2</c:v>
                  </c:pt>
                  <c:pt idx="10">
                    <c:v>5.6309247163906451E-2</c:v>
                  </c:pt>
                  <c:pt idx="11">
                    <c:v>3.7276836120234191E-2</c:v>
                  </c:pt>
                  <c:pt idx="12">
                    <c:v>6.8342778447497129E-2</c:v>
                  </c:pt>
                  <c:pt idx="13">
                    <c:v>7.0199003864512693E-2</c:v>
                  </c:pt>
                  <c:pt idx="14">
                    <c:v>0.10426587151900286</c:v>
                  </c:pt>
                </c:numCache>
              </c:numRef>
            </c:plus>
            <c:minus>
              <c:numRef>
                <c:f>METROS!$D$187:$R$187</c:f>
                <c:numCache>
                  <c:formatCode>General</c:formatCode>
                  <c:ptCount val="15"/>
                  <c:pt idx="0">
                    <c:v>0.68815175599710887</c:v>
                  </c:pt>
                  <c:pt idx="1">
                    <c:v>0.90027779214432935</c:v>
                  </c:pt>
                  <c:pt idx="2">
                    <c:v>0.42121995273170859</c:v>
                  </c:pt>
                  <c:pt idx="3">
                    <c:v>0.85705353910532134</c:v>
                  </c:pt>
                  <c:pt idx="4">
                    <c:v>0.94496977945979088</c:v>
                  </c:pt>
                  <c:pt idx="5">
                    <c:v>9.0486468015097035E-2</c:v>
                  </c:pt>
                  <c:pt idx="6">
                    <c:v>0.31669613734397917</c:v>
                  </c:pt>
                  <c:pt idx="7">
                    <c:v>0.26829825845219912</c:v>
                  </c:pt>
                  <c:pt idx="8">
                    <c:v>7.2156094801153342E-2</c:v>
                  </c:pt>
                  <c:pt idx="9">
                    <c:v>5.5774648924001136E-2</c:v>
                  </c:pt>
                  <c:pt idx="10">
                    <c:v>6.8219584825076562E-2</c:v>
                  </c:pt>
                  <c:pt idx="11">
                    <c:v>5.2452501097459803E-2</c:v>
                  </c:pt>
                  <c:pt idx="12">
                    <c:v>5.7727924824011873E-2</c:v>
                  </c:pt>
                  <c:pt idx="13">
                    <c:v>6.3549935270972219E-2</c:v>
                  </c:pt>
                  <c:pt idx="14">
                    <c:v>0.12677819425046216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METROS!$D$180:$R$180</c:f>
              <c:numCache>
                <c:formatCode>0.0</c:formatCode>
                <c:ptCount val="15"/>
                <c:pt idx="0">
                  <c:v>66.884754362805282</c:v>
                </c:pt>
                <c:pt idx="1">
                  <c:v>103.8582909457881</c:v>
                </c:pt>
                <c:pt idx="2">
                  <c:v>268.4257411817531</c:v>
                </c:pt>
                <c:pt idx="3">
                  <c:v>344.04132102270319</c:v>
                </c:pt>
                <c:pt idx="4">
                  <c:v>480.49114643288692</c:v>
                </c:pt>
                <c:pt idx="5">
                  <c:v>915.2395821103247</c:v>
                </c:pt>
                <c:pt idx="6">
                  <c:v>1799.8828575362566</c:v>
                </c:pt>
                <c:pt idx="7">
                  <c:v>2243.1009641974847</c:v>
                </c:pt>
                <c:pt idx="8">
                  <c:v>3430.5463573854558</c:v>
                </c:pt>
                <c:pt idx="9">
                  <c:v>9516.7711065507483</c:v>
                </c:pt>
                <c:pt idx="10">
                  <c:v>10776.742244276535</c:v>
                </c:pt>
                <c:pt idx="11">
                  <c:v>13189.408473172969</c:v>
                </c:pt>
                <c:pt idx="12">
                  <c:v>18587.541383894386</c:v>
                </c:pt>
                <c:pt idx="13">
                  <c:v>25745.204973761058</c:v>
                </c:pt>
                <c:pt idx="14">
                  <c:v>48835.595368324881</c:v>
                </c:pt>
              </c:numCache>
            </c:numRef>
          </c:xVal>
          <c:yVal>
            <c:numRef>
              <c:f>METROS!$D$183:$R$183</c:f>
              <c:numCache>
                <c:formatCode>0.0</c:formatCode>
                <c:ptCount val="15"/>
                <c:pt idx="0">
                  <c:v>0.54953894378060686</c:v>
                </c:pt>
                <c:pt idx="1">
                  <c:v>-0.20277367012610059</c:v>
                </c:pt>
                <c:pt idx="2">
                  <c:v>0.56432037816096559</c:v>
                </c:pt>
                <c:pt idx="3">
                  <c:v>0.5915393359277894</c:v>
                </c:pt>
                <c:pt idx="4">
                  <c:v>0.77741397272395185</c:v>
                </c:pt>
                <c:pt idx="5">
                  <c:v>-6.8030921488175952E-2</c:v>
                </c:pt>
                <c:pt idx="6">
                  <c:v>6.179635312059914E-2</c:v>
                </c:pt>
                <c:pt idx="7">
                  <c:v>2.3313800681131092E-2</c:v>
                </c:pt>
                <c:pt idx="8">
                  <c:v>-0.18294317605949464</c:v>
                </c:pt>
                <c:pt idx="9">
                  <c:v>-0.22906232412528288</c:v>
                </c:pt>
                <c:pt idx="10">
                  <c:v>-0.23487839518330544</c:v>
                </c:pt>
                <c:pt idx="11">
                  <c:v>-0.24370771300608718</c:v>
                </c:pt>
                <c:pt idx="12">
                  <c:v>-0.17498431758035013</c:v>
                </c:pt>
                <c:pt idx="13">
                  <c:v>-0.13943278700821979</c:v>
                </c:pt>
                <c:pt idx="14">
                  <c:v>-0.14256729852953987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B19-48B9-B99A-1FBEE38EAA37}"/>
            </c:ext>
          </c:extLst>
        </c:ser>
        <c:ser>
          <c:idx val="21"/>
          <c:order val="21"/>
          <c:tx>
            <c:strRef>
              <c:f>METROS!$C$190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3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METROS!$D$198:$R$198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METROS!$D$199:$R$199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chemeClr val="accent6">
                    <a:lumMod val="75000"/>
                  </a:scheme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METROS!$D$192:$R$192</c:f>
              <c:numCache>
                <c:formatCode>General</c:formatCode>
                <c:ptCount val="15"/>
              </c:numCache>
            </c:numRef>
          </c:xVal>
          <c:yVal>
            <c:numRef>
              <c:f>METROS!$D$195:$R$195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B19-48B9-B99A-1FBEE38EAA37}"/>
            </c:ext>
          </c:extLst>
        </c:ser>
        <c:ser>
          <c:idx val="22"/>
          <c:order val="22"/>
          <c:tx>
            <c:strRef>
              <c:f>METROS!$C$202</c:f>
              <c:strCache>
                <c:ptCount val="1"/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x"/>
            <c:size val="3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METROS!$D$210:$R$210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METROS!$D$211:$R$211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79646">
                    <a:lumMod val="75000"/>
                  </a:srgb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METROS!$D$204:$R$204</c:f>
              <c:numCache>
                <c:formatCode>General</c:formatCode>
                <c:ptCount val="15"/>
              </c:numCache>
            </c:numRef>
          </c:xVal>
          <c:yVal>
            <c:numRef>
              <c:f>METROS!$D$207:$R$207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B19-48B9-B99A-1FBEE38EAA37}"/>
            </c:ext>
          </c:extLst>
        </c:ser>
        <c:ser>
          <c:idx val="23"/>
          <c:order val="23"/>
          <c:tx>
            <c:strRef>
              <c:f>METROS!$C$214</c:f>
              <c:strCache>
                <c:ptCount val="1"/>
              </c:strCache>
            </c:strRef>
          </c:tx>
          <c:spPr>
            <a:ln w="19050">
              <a:solidFill>
                <a:srgbClr val="F79646">
                  <a:lumMod val="75000"/>
                </a:srgbClr>
              </a:solidFill>
              <a:prstDash val="sysDot"/>
            </a:ln>
          </c:spPr>
          <c:marker>
            <c:symbol val="x"/>
            <c:size val="3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METROS!$D$222:$R$222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METROS!$D$223:$R$223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79646">
                    <a:lumMod val="75000"/>
                  </a:srgb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METROS!$D$216:$R$216</c:f>
              <c:numCache>
                <c:formatCode>General</c:formatCode>
                <c:ptCount val="15"/>
              </c:numCache>
            </c:numRef>
          </c:xVal>
          <c:yVal>
            <c:numRef>
              <c:f>METROS!$D$219:$R$219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B19-48B9-B99A-1FBEE38EA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072576"/>
        <c:axId val="194074496"/>
      </c:scatterChart>
      <c:valAx>
        <c:axId val="194072576"/>
        <c:scaling>
          <c:logBase val="10"/>
          <c:orientation val="minMax"/>
          <c:min val="2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Q (l/h)</a:t>
                </a:r>
              </a:p>
            </c:rich>
          </c:tx>
          <c:layout>
            <c:manualLayout>
              <c:xMode val="edge"/>
              <c:yMode val="edge"/>
              <c:x val="0.41219105914349718"/>
              <c:y val="0.9093483269357807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4074496"/>
        <c:crossesAt val="-20"/>
        <c:crossBetween val="midCat"/>
      </c:valAx>
      <c:valAx>
        <c:axId val="194074496"/>
        <c:scaling>
          <c:orientation val="minMax"/>
          <c:max val="6"/>
          <c:min val="-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error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4072576"/>
        <c:crossesAt val="1"/>
        <c:crossBetween val="midCat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</a:t>
            </a:r>
            <a:r>
              <a:rPr lang="en-US" baseline="0" dirty="0"/>
              <a:t> PAGE OFFERS THE OPTION TO ADD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49440-6EF9-3046-8EE8-0B071F079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7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7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91217"/>
            <a:ext cx="8229600" cy="46209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 marL="628650" indent="-171450">
              <a:defRPr sz="1400">
                <a:solidFill>
                  <a:schemeClr val="bg1"/>
                </a:solidFill>
              </a:defRPr>
            </a:lvl4pPr>
            <a:lvl5pPr marL="800100" indent="-17145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6" y="3903142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goes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95300" y="4705361"/>
            <a:ext cx="823828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38647" y="47138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00, 0000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3149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 text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6402" y="4777107"/>
            <a:ext cx="2121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rPr>
              <a:t>©2016  ITRON CONFIDENTIAL PROPRIETARY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>
                <a:solidFill>
                  <a:schemeClr val="bg1"/>
                </a:solidFill>
              </a:defRPr>
            </a:lvl1pPr>
            <a:lvl2pPr marL="171450" indent="0">
              <a:buNone/>
              <a:defRPr sz="1400">
                <a:solidFill>
                  <a:schemeClr val="bg1"/>
                </a:solidFill>
              </a:defRPr>
            </a:lvl2pPr>
            <a:lvl3pPr marL="285750" indent="0">
              <a:buNone/>
              <a:defRPr sz="1400">
                <a:solidFill>
                  <a:schemeClr val="bg1"/>
                </a:solidFill>
              </a:defRPr>
            </a:lvl3pPr>
            <a:lvl4pPr marL="457200" indent="0">
              <a:buNone/>
              <a:defRPr sz="1400">
                <a:solidFill>
                  <a:schemeClr val="bg1"/>
                </a:solidFill>
              </a:defRPr>
            </a:lvl4pPr>
            <a:lvl5pPr marL="62865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21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4883301"/>
            <a:ext cx="2895600" cy="184837"/>
          </a:xfrm>
          <a:prstGeom prst="rect">
            <a:avLst/>
          </a:prstGeom>
        </p:spPr>
        <p:txBody>
          <a:bodyPr/>
          <a:lstStyle>
            <a:lvl1pPr algn="r">
              <a:defRPr sz="901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1" y="4883301"/>
            <a:ext cx="372531" cy="184837"/>
          </a:xfrm>
          <a:prstGeom prst="rect">
            <a:avLst/>
          </a:prstGeom>
        </p:spPr>
        <p:txBody>
          <a:bodyPr/>
          <a:lstStyle>
            <a:lvl1pPr>
              <a:defRPr sz="901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91427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001290"/>
            <a:ext cx="7899400" cy="1409382"/>
          </a:xfrm>
        </p:spPr>
        <p:txBody>
          <a:bodyPr>
            <a:spAutoFit/>
          </a:bodyPr>
          <a:lstStyle>
            <a:lvl4pPr marL="1201270" indent="-1716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4490" indent="-1716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7"/>
            <a:ext cx="7899400" cy="254151"/>
          </a:xfrm>
        </p:spPr>
        <p:txBody>
          <a:bodyPr>
            <a:spAutoFit/>
          </a:bodyPr>
          <a:lstStyle>
            <a:lvl1pPr marL="0" indent="0">
              <a:buNone/>
              <a:defRPr sz="1201" baseline="0">
                <a:solidFill>
                  <a:srgbClr val="5A5A5F"/>
                </a:solidFill>
              </a:defRPr>
            </a:lvl1pPr>
            <a:lvl4pPr marL="1201270" indent="-1716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4490" indent="-1716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201" dirty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1" y="4873973"/>
            <a:ext cx="333590" cy="13536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314110" y="4819650"/>
            <a:ext cx="860129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87401" y="4886673"/>
            <a:ext cx="2711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©2016  ITRON CONFIDENTIAL PROPRIETARY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  <p:sldLayoutId id="2147483706" r:id="rId3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3" r:id="rId2"/>
    <p:sldLayoutId id="2147483687" r:id="rId3"/>
    <p:sldLayoutId id="2147483688" r:id="rId4"/>
    <p:sldLayoutId id="214748370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3021089"/>
            <a:ext cx="8229600" cy="646331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cap="all" dirty="0">
                <a:solidFill>
                  <a:prstClr val="white">
                    <a:lumMod val="95000"/>
                  </a:prstClr>
                </a:solidFill>
              </a:rPr>
              <a:t>THANK YOU</a:t>
            </a: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1" y="4470691"/>
            <a:ext cx="706969" cy="27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4607978"/>
            <a:ext cx="2425700" cy="25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</a:p>
        </p:txBody>
      </p:sp>
    </p:spTree>
    <p:extLst>
      <p:ext uri="{BB962C8B-B14F-4D97-AF65-F5344CB8AC3E}">
        <p14:creationId xmlns:p14="http://schemas.microsoft.com/office/powerpoint/2010/main" val="37404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ron_Ribbon_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18.jpg"/><Relationship Id="rId10" Type="http://schemas.openxmlformats.org/officeDocument/2006/relationships/image" Target="../media/image26.jpg"/><Relationship Id="rId4" Type="http://schemas.openxmlformats.org/officeDocument/2006/relationships/image" Target="../media/image14.jpg"/><Relationship Id="rId9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iStock_77873133_MEDIUM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1487" b="20686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0" y="3276862"/>
            <a:ext cx="9144000" cy="1199888"/>
          </a:xfrm>
          <a:prstGeom prst="rect">
            <a:avLst/>
          </a:prstGeom>
          <a:solidFill>
            <a:srgbClr val="141313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A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3336" y="3960292"/>
            <a:ext cx="8037193" cy="3894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50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bg2"/>
                </a:solidFill>
              </a:rPr>
              <a:t>Axonic</a:t>
            </a:r>
            <a:r>
              <a:rPr lang="de-DE" dirty="0">
                <a:solidFill>
                  <a:schemeClr val="bg2"/>
                </a:solidFill>
              </a:rPr>
              <a:t> – Ultraschall-Durchflusssensor</a:t>
            </a:r>
          </a:p>
          <a:p>
            <a:r>
              <a:rPr lang="de-DE" dirty="0">
                <a:solidFill>
                  <a:schemeClr val="bg2"/>
                </a:solidFill>
              </a:rPr>
              <a:t>DN65-150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95300" y="3960292"/>
            <a:ext cx="5389235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7091047" y="47773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000" b="1" kern="120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3024"/>
              </a:buClr>
              <a:buSzTx/>
              <a:buFont typeface="Lucida Grande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Date 00, 0000</a:t>
            </a: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06402" y="32768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3024"/>
              </a:buClr>
              <a:buSzTx/>
              <a:buFont typeface="Lucida Grande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ITRON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Wärme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Kälte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Itron_Ribbon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402" y="4777107"/>
            <a:ext cx="2121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©2016  ITRON CONFIDENTIAL PROPRIETARY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9BCBA9-2A11-46F8-92B9-E70AB51D6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43" y="2557050"/>
            <a:ext cx="2002195" cy="21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036010"/>
            <a:ext cx="5930036" cy="882596"/>
          </a:xfrm>
        </p:spPr>
        <p:txBody>
          <a:bodyPr/>
          <a:lstStyle/>
          <a:p>
            <a:r>
              <a:rPr lang="de-DE" noProof="0" dirty="0"/>
              <a:t>Genauigkeitsklasse 2: </a:t>
            </a:r>
          </a:p>
          <a:p>
            <a:pPr lvl="1"/>
            <a:r>
              <a:rPr lang="de-DE" sz="1051" dirty="0"/>
              <a:t>Akzeptanzkriterium: ± 2% (im oberen Durchflussbereich)</a:t>
            </a:r>
          </a:p>
          <a:p>
            <a:pPr lvl="1"/>
            <a:r>
              <a:rPr lang="de-DE" sz="1051" dirty="0"/>
              <a:t>Typische Kurve des </a:t>
            </a:r>
            <a:r>
              <a:rPr lang="de-DE" sz="1051" dirty="0" err="1"/>
              <a:t>Axonic</a:t>
            </a:r>
            <a:r>
              <a:rPr lang="de-DE" sz="1051" dirty="0"/>
              <a:t>: innerhalb ±1%!</a:t>
            </a:r>
          </a:p>
          <a:p>
            <a:pPr lvl="1"/>
            <a:endParaRPr lang="de-DE" sz="1051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57200" y="663562"/>
            <a:ext cx="5930036" cy="254151"/>
          </a:xfrm>
        </p:spPr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verfügt über herausragende metrologische Eigenschaften</a:t>
            </a:r>
            <a:r>
              <a:rPr lang="de-DE" noProof="0" dirty="0"/>
              <a:t>.</a:t>
            </a:r>
          </a:p>
        </p:txBody>
      </p:sp>
      <p:graphicFrame>
        <p:nvGraphicFramePr>
          <p:cNvPr id="6" name="Graphiqu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71514"/>
              </p:ext>
            </p:extLst>
          </p:nvPr>
        </p:nvGraphicFramePr>
        <p:xfrm>
          <a:off x="1490808" y="1709235"/>
          <a:ext cx="6162385" cy="305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gende mit Linie 1 3"/>
          <p:cNvSpPr/>
          <p:nvPr/>
        </p:nvSpPr>
        <p:spPr>
          <a:xfrm>
            <a:off x="5436896" y="1987720"/>
            <a:ext cx="1151850" cy="316131"/>
          </a:xfrm>
          <a:prstGeom prst="borderCallout1">
            <a:avLst>
              <a:gd name="adj1" fmla="val 18750"/>
              <a:gd name="adj2" fmla="val -8333"/>
              <a:gd name="adj3" fmla="val 196420"/>
              <a:gd name="adj4" fmla="val -5459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1" dirty="0"/>
              <a:t>Fehlerkanal EN1434 Klasse 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94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963025"/>
            <a:ext cx="6270497" cy="1076675"/>
          </a:xfrm>
        </p:spPr>
        <p:txBody>
          <a:bodyPr/>
          <a:lstStyle/>
          <a:p>
            <a:r>
              <a:rPr lang="de-DE" noProof="0" dirty="0"/>
              <a:t>Konzentrisches Design</a:t>
            </a:r>
          </a:p>
          <a:p>
            <a:pPr lvl="1"/>
            <a:r>
              <a:rPr lang="de-DE" sz="1351" dirty="0"/>
              <a:t>Strömungsprofil-Empfindlichkeit U0D0</a:t>
            </a:r>
          </a:p>
          <a:p>
            <a:pPr lvl="1"/>
            <a:r>
              <a:rPr lang="de-DE" sz="1351" dirty="0"/>
              <a:t>Keine Anforderung an Vorlaufstrecken = kleinste Einbaumaße!</a:t>
            </a:r>
          </a:p>
          <a:p>
            <a:r>
              <a:rPr lang="de-DE" noProof="0" dirty="0"/>
              <a:t>Alle Einbaulagen zulässig, auch „kopfüber“!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57200" y="661256"/>
            <a:ext cx="5930036" cy="254151"/>
          </a:xfrm>
        </p:spPr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verfügt über herausragende metrologische Eigenschaften.</a:t>
            </a:r>
            <a:endParaRPr lang="de-DE" noProof="0" dirty="0"/>
          </a:p>
        </p:txBody>
      </p:sp>
      <p:pic>
        <p:nvPicPr>
          <p:cNvPr id="6" name="Picture 2" descr="C:\Users\sschmahl\AppData\Local\Microsoft\Windows\Temporary Internet Files\Content.Outlook\UZ6DYAUH\Axonic DN65 300mm Fa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4"/>
          <a:stretch/>
        </p:blipFill>
        <p:spPr bwMode="auto">
          <a:xfrm>
            <a:off x="5629575" y="2451942"/>
            <a:ext cx="1827095" cy="16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schmahl\AppData\Local\Microsoft\Windows\Temporary Internet Files\Content.Outlook\UZ6DYAUH\Axonic DN65 300mm Fa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4"/>
          <a:stretch/>
        </p:blipFill>
        <p:spPr bwMode="auto">
          <a:xfrm rot="18707997">
            <a:off x="5245499" y="2464242"/>
            <a:ext cx="1827095" cy="16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2" y="2433548"/>
            <a:ext cx="2594688" cy="19455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1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303178"/>
            <a:ext cx="6540777" cy="2425985"/>
          </a:xfrm>
        </p:spPr>
        <p:txBody>
          <a:bodyPr/>
          <a:lstStyle/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ein neuer Ultraschall-Durchflusssensor für Wärme- und Kälteanwendungen.</a:t>
            </a:r>
          </a:p>
          <a:p>
            <a:endParaRPr lang="de-DE" noProof="0" dirty="0"/>
          </a:p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die entscheidende Komponente eines Messgerätes zur Messung thermischer Energie.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verfügt über herausragende metrologische Eigenschaften.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noProof="0" dirty="0" err="1"/>
              <a:t>Axonic</a:t>
            </a:r>
            <a:r>
              <a:rPr lang="de-DE" noProof="0" dirty="0"/>
              <a:t> bietet viele neue und nützliche Funktionen.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noProof="0"/>
              <a:t>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09" y="102405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5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- 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981363"/>
            <a:ext cx="5930036" cy="1048950"/>
          </a:xfrm>
        </p:spPr>
        <p:txBody>
          <a:bodyPr/>
          <a:lstStyle/>
          <a:p>
            <a:r>
              <a:rPr lang="de-DE" noProof="0" dirty="0"/>
              <a:t>Große Auswahl an Einbaulängen:</a:t>
            </a:r>
          </a:p>
          <a:p>
            <a:pPr lvl="1"/>
            <a:r>
              <a:rPr lang="de-DE" sz="1351" dirty="0"/>
              <a:t>Standard-Einbaulängen</a:t>
            </a:r>
          </a:p>
          <a:p>
            <a:pPr lvl="1"/>
            <a:r>
              <a:rPr lang="de-DE" sz="1351" dirty="0"/>
              <a:t>Kurzbaulängen für Austausch oder beengte Platzverhältnisse.</a:t>
            </a:r>
            <a:endParaRPr lang="de-DE" sz="1351" dirty="0">
              <a:solidFill>
                <a:srgbClr val="00B050"/>
              </a:solidFill>
            </a:endParaRPr>
          </a:p>
          <a:p>
            <a:pPr lvl="1"/>
            <a:r>
              <a:rPr lang="de-DE" sz="1351" dirty="0"/>
              <a:t>Beispiel DN80 qp40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76792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17872" y="2279942"/>
            <a:ext cx="1405456" cy="2368083"/>
            <a:chOff x="1835696" y="2866927"/>
            <a:chExt cx="1872208" cy="315452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759" y="2866927"/>
              <a:ext cx="1667137" cy="2270144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1835696" y="5159789"/>
              <a:ext cx="1872208" cy="86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L = 225mm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Austausch gegen</a:t>
              </a:r>
            </a:p>
            <a:p>
              <a:pPr algn="ctr"/>
              <a:r>
                <a:rPr lang="de-DE" sz="901" dirty="0" err="1">
                  <a:solidFill>
                    <a:srgbClr val="5A5A5F"/>
                  </a:solidFill>
                  <a:latin typeface="Arial"/>
                  <a:cs typeface="Arial"/>
                </a:rPr>
                <a:t>Woltman</a:t>
              </a:r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 WP 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(Deutschland)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112416" y="2254335"/>
            <a:ext cx="1405456" cy="2391741"/>
            <a:chOff x="-36512" y="2832815"/>
            <a:chExt cx="1872208" cy="318603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832815"/>
              <a:ext cx="1523793" cy="2252369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-36512" y="5157192"/>
              <a:ext cx="1872208" cy="86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L = 200mm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Austausch gegen</a:t>
              </a:r>
            </a:p>
            <a:p>
              <a:pPr algn="ctr"/>
              <a:r>
                <a:rPr lang="de-DE" sz="901" dirty="0" err="1">
                  <a:solidFill>
                    <a:srgbClr val="5A5A5F"/>
                  </a:solidFill>
                  <a:latin typeface="Arial"/>
                  <a:cs typeface="Arial"/>
                </a:rPr>
                <a:t>Woltman</a:t>
              </a:r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 WP 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(Frankreich)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105173" y="2294560"/>
            <a:ext cx="1656059" cy="2074258"/>
            <a:chOff x="3950140" y="2886399"/>
            <a:chExt cx="2206036" cy="276312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140" y="2886399"/>
              <a:ext cx="2206036" cy="2263624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139952" y="5157191"/>
              <a:ext cx="1872208" cy="49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L = 300mm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Standard-Länge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977456" y="2288773"/>
            <a:ext cx="1928049" cy="2359608"/>
            <a:chOff x="6444208" y="2878691"/>
            <a:chExt cx="2568354" cy="314323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878691"/>
              <a:ext cx="2568354" cy="225838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6792280" y="5160263"/>
              <a:ext cx="1872208" cy="86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L = 350mm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Austausch gegen</a:t>
              </a:r>
            </a:p>
            <a:p>
              <a:pPr algn="ctr"/>
              <a:r>
                <a:rPr lang="de-DE" sz="901" dirty="0" err="1">
                  <a:solidFill>
                    <a:srgbClr val="5A5A5F"/>
                  </a:solidFill>
                  <a:latin typeface="Arial"/>
                  <a:cs typeface="Arial"/>
                </a:rPr>
                <a:t>Woltman</a:t>
              </a:r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 WS </a:t>
              </a:r>
            </a:p>
            <a:p>
              <a:pPr algn="ctr"/>
              <a:r>
                <a:rPr lang="de-DE" sz="901" dirty="0">
                  <a:solidFill>
                    <a:srgbClr val="5A5A5F"/>
                  </a:solidFill>
                  <a:latin typeface="Arial"/>
                  <a:cs typeface="Arial"/>
                </a:rPr>
                <a:t>(Frankreich)</a:t>
              </a: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1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- 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981148"/>
            <a:ext cx="5930036" cy="277255"/>
          </a:xfrm>
        </p:spPr>
        <p:txBody>
          <a:bodyPr/>
          <a:lstStyle/>
          <a:p>
            <a:pPr marL="257415" lvl="1" indent="-257415">
              <a:buSzTx/>
              <a:buFont typeface="Lucida Grande"/>
              <a:buChar char="»"/>
            </a:pPr>
            <a:r>
              <a:rPr lang="de-DE" sz="1351" dirty="0"/>
              <a:t>Einbaumaße (DN, Länge, </a:t>
            </a:r>
            <a:r>
              <a:rPr lang="de-DE" sz="1351" b="1" u="sng" dirty="0"/>
              <a:t>PN</a:t>
            </a:r>
            <a:r>
              <a:rPr lang="de-DE" sz="1351" dirty="0"/>
              <a:t>)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813548" y="4373702"/>
            <a:ext cx="6000217" cy="315536"/>
          </a:xfrm>
          <a:prstGeom prst="rect">
            <a:avLst/>
          </a:prstGeom>
          <a:noFill/>
          <a:ln w="57150">
            <a:noFill/>
          </a:ln>
        </p:spPr>
        <p:txBody>
          <a:bodyPr vert="horz" wrap="square" lIns="68644" tIns="34322" rIns="68644" bIns="34322" rtlCol="0" anchor="ctr">
            <a:spAutoFit/>
          </a:bodyPr>
          <a:lstStyle/>
          <a:p>
            <a:pPr marL="257415" indent="-257415" defTabSz="343220">
              <a:buClr>
                <a:srgbClr val="D02124"/>
              </a:buClr>
              <a:buFont typeface="Arial" pitchFamily="34" charset="0"/>
              <a:buChar char="•"/>
              <a:defRPr/>
            </a:pPr>
            <a:r>
              <a:rPr lang="en-US" sz="800" dirty="0" err="1">
                <a:latin typeface="Arial" charset="0"/>
              </a:rPr>
              <a:t>Flansch</a:t>
            </a:r>
            <a:r>
              <a:rPr lang="en-US" sz="800" dirty="0">
                <a:latin typeface="Arial" charset="0"/>
              </a:rPr>
              <a:t> PN16/25: 	</a:t>
            </a:r>
            <a:r>
              <a:rPr lang="en-US" sz="800" dirty="0"/>
              <a:t>EN 1092-2 / Mobile </a:t>
            </a:r>
            <a:r>
              <a:rPr lang="en-US" sz="800" dirty="0" err="1"/>
              <a:t>Flansche</a:t>
            </a:r>
            <a:r>
              <a:rPr lang="en-US" sz="800" dirty="0"/>
              <a:t>, Form B )</a:t>
            </a:r>
            <a:endParaRPr lang="en-US" sz="800" dirty="0">
              <a:latin typeface="Arial" charset="0"/>
            </a:endParaRPr>
          </a:p>
          <a:p>
            <a:pPr marL="257415" indent="-257415" defTabSz="343220">
              <a:buClr>
                <a:srgbClr val="D02124"/>
              </a:buClr>
              <a:buFont typeface="Arial" pitchFamily="34" charset="0"/>
              <a:buChar char="•"/>
            </a:pPr>
            <a:r>
              <a:rPr lang="en-US" sz="800" dirty="0" err="1"/>
              <a:t>Flansch</a:t>
            </a:r>
            <a:r>
              <a:rPr lang="en-US" sz="800" dirty="0"/>
              <a:t> PN40:		</a:t>
            </a:r>
            <a:r>
              <a:rPr lang="de-DE" sz="800" dirty="0"/>
              <a:t>EN 1092-1 / Typ 21, PN40, Form E (Vorsprung)</a:t>
            </a:r>
            <a:endParaRPr lang="en-US" sz="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162634"/>
            <a:ext cx="590458" cy="590458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8C19E12-B8E0-43F8-9C35-76A1E00CA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54490"/>
              </p:ext>
            </p:extLst>
          </p:nvPr>
        </p:nvGraphicFramePr>
        <p:xfrm>
          <a:off x="813548" y="1297931"/>
          <a:ext cx="7147111" cy="3091781"/>
        </p:xfrm>
        <a:graphic>
          <a:graphicData uri="http://schemas.openxmlformats.org/drawingml/2006/table">
            <a:tbl>
              <a:tblPr/>
              <a:tblGrid>
                <a:gridCol w="1936421">
                  <a:extLst>
                    <a:ext uri="{9D8B030D-6E8A-4147-A177-3AD203B41FA5}">
                      <a16:colId xmlns:a16="http://schemas.microsoft.com/office/drawing/2014/main" val="3381672418"/>
                    </a:ext>
                  </a:extLst>
                </a:gridCol>
                <a:gridCol w="1335463">
                  <a:extLst>
                    <a:ext uri="{9D8B030D-6E8A-4147-A177-3AD203B41FA5}">
                      <a16:colId xmlns:a16="http://schemas.microsoft.com/office/drawing/2014/main" val="3192968012"/>
                    </a:ext>
                  </a:extLst>
                </a:gridCol>
                <a:gridCol w="1936421">
                  <a:extLst>
                    <a:ext uri="{9D8B030D-6E8A-4147-A177-3AD203B41FA5}">
                      <a16:colId xmlns:a16="http://schemas.microsoft.com/office/drawing/2014/main" val="3877311226"/>
                    </a:ext>
                  </a:extLst>
                </a:gridCol>
                <a:gridCol w="1938806">
                  <a:extLst>
                    <a:ext uri="{9D8B030D-6E8A-4147-A177-3AD203B41FA5}">
                      <a16:colId xmlns:a16="http://schemas.microsoft.com/office/drawing/2014/main" val="3974820043"/>
                    </a:ext>
                  </a:extLst>
                </a:gridCol>
              </a:tblGrid>
              <a:tr h="326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DN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QP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Baulänge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[mm]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PN [bar]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28145"/>
                  </a:ext>
                </a:extLst>
              </a:tr>
              <a:tr h="13335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84816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43706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69392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15112"/>
                  </a:ext>
                </a:extLst>
              </a:tr>
              <a:tr h="13335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37612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66821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29701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1347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38080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84408"/>
                  </a:ext>
                </a:extLst>
              </a:tr>
              <a:tr h="13335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54250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39793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62026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64084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89006"/>
                  </a:ext>
                </a:extLst>
              </a:tr>
              <a:tr h="232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86360"/>
                  </a:ext>
                </a:extLst>
              </a:tr>
              <a:tr h="13335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19486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08550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43143"/>
                  </a:ext>
                </a:extLst>
              </a:tr>
              <a:tr h="1333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2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3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119608"/>
            <a:ext cx="5930036" cy="3322444"/>
          </a:xfrm>
        </p:spPr>
        <p:txBody>
          <a:bodyPr/>
          <a:lstStyle/>
          <a:p>
            <a:r>
              <a:rPr lang="de-DE" noProof="0" dirty="0"/>
              <a:t>Innovative </a:t>
            </a:r>
            <a:r>
              <a:rPr lang="de-DE" dirty="0"/>
              <a:t>drehbar </a:t>
            </a:r>
            <a:r>
              <a:rPr lang="de-DE" noProof="0" dirty="0"/>
              <a:t>Klappflansche (Varianten PN16 &amp; 25):</a:t>
            </a:r>
          </a:p>
          <a:p>
            <a:pPr lvl="1"/>
            <a:r>
              <a:rPr lang="de-DE" noProof="0" dirty="0"/>
              <a:t>Konzept aus dem Wasserbereich (</a:t>
            </a:r>
            <a:r>
              <a:rPr lang="de-DE" noProof="0" dirty="0" err="1"/>
              <a:t>Flostar</a:t>
            </a:r>
            <a:r>
              <a:rPr lang="de-DE" noProof="0" dirty="0"/>
              <a:t> M)</a:t>
            </a:r>
          </a:p>
          <a:p>
            <a:pPr lvl="1"/>
            <a:r>
              <a:rPr lang="de-DE" noProof="0" dirty="0"/>
              <a:t>Schnell, sicher, einfach</a:t>
            </a:r>
          </a:p>
          <a:p>
            <a:pPr lvl="1"/>
            <a:r>
              <a:rPr lang="de-DE" dirty="0"/>
              <a:t>1-Mann-Montage</a:t>
            </a:r>
            <a:endParaRPr lang="de-DE" noProof="0" dirty="0"/>
          </a:p>
          <a:p>
            <a:pPr marL="343220" lvl="1" indent="0">
              <a:buNone/>
            </a:pPr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endParaRPr lang="de-DE" noProof="0" dirty="0"/>
          </a:p>
          <a:p>
            <a:pPr lvl="1"/>
            <a:endParaRPr lang="de-DE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96706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  <a:endParaRPr lang="de-DE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68" y="1711377"/>
            <a:ext cx="6219603" cy="30065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1" y="200799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097746"/>
            <a:ext cx="5197142" cy="2952770"/>
          </a:xfrm>
        </p:spPr>
        <p:txBody>
          <a:bodyPr/>
          <a:lstStyle/>
          <a:p>
            <a:r>
              <a:rPr lang="de-DE" noProof="0" dirty="0"/>
              <a:t>Kompatibel zu vollständiger Isolierung</a:t>
            </a:r>
          </a:p>
          <a:p>
            <a:pPr lvl="1"/>
            <a:r>
              <a:rPr lang="de-DE" noProof="0" dirty="0"/>
              <a:t>Energie-Einspar-VO verlangen Isolierung von Armaturen.</a:t>
            </a:r>
          </a:p>
          <a:p>
            <a:pPr lvl="1"/>
            <a:r>
              <a:rPr lang="de-DE" noProof="0" dirty="0"/>
              <a:t>Langer „Hals“: komplette Isolierung möglich, keine Gefahr für Überhitzung der Elektronik</a:t>
            </a:r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endParaRPr lang="de-DE" noProof="0" dirty="0"/>
          </a:p>
          <a:p>
            <a:pPr lvl="1"/>
            <a:endParaRPr lang="de-DE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77091" y="692864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59" y="2207087"/>
            <a:ext cx="6535550" cy="27826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4460" y="608710"/>
            <a:ext cx="2332253" cy="42473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92" y="158476"/>
            <a:ext cx="594616" cy="5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56" y="2754068"/>
            <a:ext cx="1996799" cy="2048924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455978" y="215087"/>
            <a:ext cx="6177915" cy="415819"/>
          </a:xfrm>
        </p:spPr>
        <p:txBody>
          <a:bodyPr/>
          <a:lstStyle/>
          <a:p>
            <a:r>
              <a:rPr lang="de-DE" sz="2102" dirty="0" err="1"/>
              <a:t>Axonic</a:t>
            </a:r>
            <a:r>
              <a:rPr lang="de-DE" sz="2102" dirty="0"/>
              <a:t> - Was ist </a:t>
            </a:r>
            <a:r>
              <a:rPr lang="de-DE" sz="2102" dirty="0" err="1"/>
              <a:t>Axonic</a:t>
            </a:r>
            <a:r>
              <a:rPr lang="de-DE" sz="2102" dirty="0"/>
              <a:t>?</a:t>
            </a:r>
            <a:endParaRPr lang="de-DE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505789" y="914782"/>
            <a:ext cx="5930036" cy="2213422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verfügt über optional über 2. Pulsausgang (B)</a:t>
            </a:r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pPr lvl="1"/>
            <a:endParaRPr lang="de-DE" noProof="0" dirty="0"/>
          </a:p>
          <a:p>
            <a:endParaRPr lang="de-DE" noProof="0" dirty="0"/>
          </a:p>
          <a:p>
            <a:pPr lvl="1"/>
            <a:endParaRPr lang="de-DE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505789" y="588225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  <a:endParaRPr lang="de-DE" noProof="0" dirty="0"/>
          </a:p>
        </p:txBody>
      </p:sp>
      <p:grpSp>
        <p:nvGrpSpPr>
          <p:cNvPr id="7" name="Gruppieren 51"/>
          <p:cNvGrpSpPr/>
          <p:nvPr/>
        </p:nvGrpSpPr>
        <p:grpSpPr>
          <a:xfrm>
            <a:off x="1268396" y="1532989"/>
            <a:ext cx="2871156" cy="2631838"/>
            <a:chOff x="171269" y="2050807"/>
            <a:chExt cx="3824667" cy="3505871"/>
          </a:xfrm>
        </p:grpSpPr>
        <p:pic>
          <p:nvPicPr>
            <p:cNvPr id="8" name="Grafik 7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536" y="2492896"/>
              <a:ext cx="1825232" cy="1368152"/>
            </a:xfrm>
            <a:prstGeom prst="rect">
              <a:avLst/>
            </a:prstGeom>
          </p:spPr>
        </p:pic>
        <p:grpSp>
          <p:nvGrpSpPr>
            <p:cNvPr id="10" name="Gruppieren 24"/>
            <p:cNvGrpSpPr/>
            <p:nvPr/>
          </p:nvGrpSpPr>
          <p:grpSpPr>
            <a:xfrm>
              <a:off x="1187624" y="3645024"/>
              <a:ext cx="2808312" cy="1911654"/>
              <a:chOff x="1187624" y="3645024"/>
              <a:chExt cx="2808312" cy="1911654"/>
            </a:xfrm>
          </p:grpSpPr>
          <p:grpSp>
            <p:nvGrpSpPr>
              <p:cNvPr id="12" name="Gruppieren 16"/>
              <p:cNvGrpSpPr/>
              <p:nvPr/>
            </p:nvGrpSpPr>
            <p:grpSpPr>
              <a:xfrm flipH="1">
                <a:off x="1331640" y="3645024"/>
                <a:ext cx="2664296" cy="864096"/>
                <a:chOff x="4067944" y="3356992"/>
                <a:chExt cx="2448272" cy="648072"/>
              </a:xfrm>
            </p:grpSpPr>
            <p:cxnSp>
              <p:nvCxnSpPr>
                <p:cNvPr id="14" name="Gerade Verbindung 13"/>
                <p:cNvCxnSpPr/>
                <p:nvPr/>
              </p:nvCxnSpPr>
              <p:spPr>
                <a:xfrm>
                  <a:off x="4067944" y="4005064"/>
                  <a:ext cx="2448272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16"/>
                <p:cNvCxnSpPr/>
                <p:nvPr/>
              </p:nvCxnSpPr>
              <p:spPr>
                <a:xfrm>
                  <a:off x="6516216" y="3356992"/>
                  <a:ext cx="0" cy="648072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/>
              </p:nvCxnSpPr>
              <p:spPr>
                <a:xfrm>
                  <a:off x="4067944" y="3789040"/>
                  <a:ext cx="0" cy="216024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feld 12"/>
              <p:cNvSpPr txBox="1"/>
              <p:nvPr/>
            </p:nvSpPr>
            <p:spPr>
              <a:xfrm>
                <a:off x="1187624" y="4587225"/>
                <a:ext cx="2016224" cy="96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26" dirty="0">
                    <a:latin typeface="Arial"/>
                    <a:cs typeface="Arial"/>
                  </a:rPr>
                  <a:t>Ausgang A: 4-adrig: 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Spannung(+)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GND (-)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µ</a:t>
                </a:r>
                <a:r>
                  <a:rPr lang="de-DE" sz="826" dirty="0" err="1">
                    <a:latin typeface="Arial"/>
                    <a:cs typeface="Arial"/>
                  </a:rPr>
                  <a:t>Com</a:t>
                </a:r>
                <a:r>
                  <a:rPr lang="de-DE" sz="826" dirty="0">
                    <a:latin typeface="Arial"/>
                    <a:cs typeface="Arial"/>
                  </a:rPr>
                  <a:t> Kommunikation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Pulse (+)</a:t>
                </a: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171269" y="2050807"/>
              <a:ext cx="3672408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1" dirty="0">
                  <a:solidFill>
                    <a:srgbClr val="0066FF"/>
                  </a:solidFill>
                </a:rPr>
                <a:t>Ausgang A:  Energie-Messung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355776" y="1641664"/>
            <a:ext cx="3351472" cy="2779298"/>
            <a:chOff x="4283968" y="2204864"/>
            <a:chExt cx="4464496" cy="3702303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283968" y="2204864"/>
              <a:ext cx="4248472" cy="2304256"/>
              <a:chOff x="4067944" y="2276872"/>
              <a:chExt cx="2448272" cy="1728192"/>
            </a:xfrm>
          </p:grpSpPr>
          <p:cxnSp>
            <p:nvCxnSpPr>
              <p:cNvPr id="23" name="Gerade Verbindung 22"/>
              <p:cNvCxnSpPr/>
              <p:nvPr/>
            </p:nvCxnSpPr>
            <p:spPr>
              <a:xfrm>
                <a:off x="4067944" y="4005064"/>
                <a:ext cx="244827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6516216" y="2276872"/>
                <a:ext cx="0" cy="1728192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4067944" y="3789040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feld 21"/>
            <p:cNvSpPr txBox="1"/>
            <p:nvPr/>
          </p:nvSpPr>
          <p:spPr>
            <a:xfrm>
              <a:off x="6012160" y="4599131"/>
              <a:ext cx="2736304" cy="130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26" dirty="0">
                  <a:latin typeface="Arial"/>
                  <a:cs typeface="Arial"/>
                </a:rPr>
                <a:t>Ausgang B: 3-adrig: 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GND (-)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Pulset (+)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Durchflussrichtung</a:t>
              </a:r>
            </a:p>
            <a:p>
              <a:r>
                <a:rPr lang="de-DE" sz="826" dirty="0">
                  <a:latin typeface="Arial"/>
                  <a:cs typeface="Arial"/>
                </a:rPr>
                <a:t>Hinweise: Konfiguration Ausgang B unabhängig von Ausgang A (Pulswertigkeit, Pulslänge)!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030369" y="790283"/>
            <a:ext cx="2759070" cy="2044867"/>
            <a:chOff x="5148064" y="1052736"/>
            <a:chExt cx="3675357" cy="2723967"/>
          </a:xfrm>
        </p:grpSpPr>
        <p:sp>
          <p:nvSpPr>
            <p:cNvPr id="27" name="Textfeld 26"/>
            <p:cNvSpPr txBox="1"/>
            <p:nvPr/>
          </p:nvSpPr>
          <p:spPr>
            <a:xfrm>
              <a:off x="5148064" y="3068960"/>
              <a:ext cx="3384376" cy="70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1" dirty="0">
                  <a:solidFill>
                    <a:srgbClr val="0066FF"/>
                  </a:solidFill>
                </a:rPr>
                <a:t>Ausgang B: GLT-Systeme</a:t>
              </a:r>
            </a:p>
            <a:p>
              <a:pPr algn="ctr"/>
              <a:r>
                <a:rPr lang="de-DE" sz="826" dirty="0">
                  <a:solidFill>
                    <a:srgbClr val="0066FF"/>
                  </a:solidFill>
                </a:rPr>
                <a:t>(Pulsausgang zur Verwendung der Durchfluss-Information in Gebäude-Leitechnik).</a:t>
              </a:r>
            </a:p>
          </p:txBody>
        </p:sp>
        <p:pic>
          <p:nvPicPr>
            <p:cNvPr id="28" name="Picture 2" descr="C:\Dokumente und Einstellungen\jhering\Lokale Einstellungen\Temporary Internet Files\Content.IE5\PV2D3MV9\MC90023360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1052736"/>
              <a:ext cx="1803149" cy="1878594"/>
            </a:xfrm>
            <a:prstGeom prst="rect">
              <a:avLst/>
            </a:prstGeom>
            <a:noFill/>
          </p:spPr>
        </p:pic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82" y="199825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975691"/>
            <a:ext cx="5930036" cy="1353931"/>
          </a:xfrm>
        </p:spPr>
        <p:txBody>
          <a:bodyPr/>
          <a:lstStyle/>
          <a:p>
            <a:r>
              <a:rPr lang="de-DE" noProof="0" dirty="0"/>
              <a:t>UMCS = </a:t>
            </a:r>
            <a:r>
              <a:rPr lang="de-DE" noProof="0" dirty="0" err="1"/>
              <a:t>Ultrasonic</a:t>
            </a:r>
            <a:r>
              <a:rPr lang="de-DE" noProof="0" dirty="0"/>
              <a:t> Meter </a:t>
            </a:r>
            <a:r>
              <a:rPr lang="de-DE" noProof="0" dirty="0" err="1"/>
              <a:t>Configuration</a:t>
            </a:r>
            <a:r>
              <a:rPr lang="de-DE" noProof="0" dirty="0"/>
              <a:t> Software</a:t>
            </a:r>
          </a:p>
          <a:p>
            <a:pPr lvl="1"/>
            <a:r>
              <a:rPr lang="de-DE" sz="1351" dirty="0"/>
              <a:t>Lesen – Konfiguration - Nacheichung – Durchfluss-Justierung</a:t>
            </a:r>
          </a:p>
          <a:p>
            <a:pPr lvl="1"/>
            <a:r>
              <a:rPr lang="de-DE" sz="1351" dirty="0"/>
              <a:t>für Prüfstellen-Arbeit</a:t>
            </a:r>
          </a:p>
          <a:p>
            <a:pPr marL="0" indent="0">
              <a:buNone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  <a:endParaRPr lang="de-DE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5" y="1945367"/>
            <a:ext cx="5027209" cy="2827805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707176" y="1837255"/>
            <a:ext cx="1912957" cy="2512614"/>
            <a:chOff x="6084168" y="2348880"/>
            <a:chExt cx="2548250" cy="334705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348880"/>
              <a:ext cx="2548250" cy="3347053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 rot="19568048">
              <a:off x="6269666" y="4500343"/>
              <a:ext cx="1811925" cy="6768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1" dirty="0">
                  <a:solidFill>
                    <a:srgbClr val="00B050"/>
                  </a:solidFill>
                  <a:latin typeface="Arial"/>
                  <a:cs typeface="Arial"/>
                </a:rPr>
                <a:t>Eingebauter</a:t>
              </a:r>
            </a:p>
            <a:p>
              <a:pPr algn="ctr"/>
              <a:r>
                <a:rPr lang="de-DE" sz="1351" dirty="0">
                  <a:solidFill>
                    <a:srgbClr val="00B050"/>
                  </a:solidFill>
                  <a:latin typeface="Arial"/>
                  <a:cs typeface="Arial"/>
                </a:rPr>
                <a:t>Gerätepass</a:t>
              </a:r>
            </a:p>
          </p:txBody>
        </p:sp>
      </p:grpSp>
      <p:sp>
        <p:nvSpPr>
          <p:cNvPr id="11" name="Eingekerbter Pfeil nach rechts 10"/>
          <p:cNvSpPr/>
          <p:nvPr/>
        </p:nvSpPr>
        <p:spPr>
          <a:xfrm rot="5400000">
            <a:off x="5089777" y="4124632"/>
            <a:ext cx="438234" cy="17644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185568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136510"/>
            <a:ext cx="2386229" cy="757831"/>
          </a:xfrm>
        </p:spPr>
        <p:txBody>
          <a:bodyPr/>
          <a:lstStyle/>
          <a:p>
            <a:r>
              <a:rPr lang="de-DE" noProof="0" dirty="0"/>
              <a:t>Prüfbericht im Zähler!</a:t>
            </a:r>
          </a:p>
          <a:p>
            <a:pPr lvl="1"/>
            <a:r>
              <a:rPr lang="de-DE" sz="1351" dirty="0"/>
              <a:t>Auslesen &amp; Drucken mit UMCS-Software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74845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  <a:endParaRPr lang="de-DE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3" y="2198357"/>
            <a:ext cx="3569768" cy="24660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0" y="1149274"/>
            <a:ext cx="3675808" cy="3515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98" y="165375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- 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30781" y="1438955"/>
            <a:ext cx="6540777" cy="2425985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ist ein neuer Ultraschall-Durchflusssensor für Wärme- und Kälteanwendungen.</a:t>
            </a:r>
          </a:p>
          <a:p>
            <a:endParaRPr lang="de-DE" noProof="0" dirty="0"/>
          </a:p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</a:t>
            </a:r>
            <a:r>
              <a:rPr lang="de-DE" u="sng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entscheidende Komponente eines Messgerätes zur Messung thermischer Energie.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verfügt über herausragende metrologische Eigenschaften.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bietet viele neue und nützliche Funktionen.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noProof="0" dirty="0"/>
              <a:t>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46" y="16753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165765"/>
            <a:ext cx="5930036" cy="4071033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</a:t>
            </a:r>
            <a:r>
              <a:rPr lang="de-DE" noProof="0" dirty="0" err="1"/>
              <a:t>verüfgt</a:t>
            </a:r>
            <a:r>
              <a:rPr lang="de-DE" noProof="0" dirty="0"/>
              <a:t> über eingebaute Intelligenz</a:t>
            </a:r>
          </a:p>
          <a:p>
            <a:pPr lvl="1"/>
            <a:r>
              <a:rPr lang="de-DE" sz="1201" dirty="0"/>
              <a:t>Informationen zum Netzbetrieb und Zähler</a:t>
            </a:r>
          </a:p>
          <a:p>
            <a:pPr lvl="1"/>
            <a:r>
              <a:rPr lang="de-DE" sz="1201" dirty="0"/>
              <a:t>Status und Warnmeldungen sichtbar durch LED</a:t>
            </a:r>
          </a:p>
          <a:p>
            <a:pPr lvl="1"/>
            <a:r>
              <a:rPr lang="de-DE" sz="1201" dirty="0"/>
              <a:t>Kommunikation zum Rechenwerk</a:t>
            </a:r>
          </a:p>
          <a:p>
            <a:pPr lvl="2"/>
            <a:r>
              <a:rPr lang="de-DE" sz="1201" dirty="0"/>
              <a:t>Einbindung in AMR-Systeme</a:t>
            </a:r>
            <a:endParaRPr lang="de-DE" noProof="0" dirty="0"/>
          </a:p>
          <a:p>
            <a:endParaRPr lang="de-DE" noProof="0" dirty="0"/>
          </a:p>
          <a:p>
            <a:r>
              <a:rPr lang="de-DE" noProof="0" dirty="0"/>
              <a:t>Verfügbare Informationen:</a:t>
            </a:r>
          </a:p>
          <a:p>
            <a:pPr lvl="1"/>
            <a:r>
              <a:rPr lang="de-DE" sz="1201" dirty="0"/>
              <a:t>Durchfluss erkannt</a:t>
            </a:r>
          </a:p>
          <a:p>
            <a:pPr lvl="1"/>
            <a:r>
              <a:rPr lang="de-DE" sz="1201" dirty="0"/>
              <a:t>Luft in der Leitung</a:t>
            </a:r>
          </a:p>
          <a:p>
            <a:pPr lvl="1"/>
            <a:r>
              <a:rPr lang="de-DE" sz="1201" dirty="0"/>
              <a:t>Störung der Messung</a:t>
            </a:r>
          </a:p>
          <a:p>
            <a:pPr lvl="1"/>
            <a:r>
              <a:rPr lang="de-DE" sz="1201" dirty="0"/>
              <a:t>Niedriger Signalpegel</a:t>
            </a:r>
          </a:p>
          <a:p>
            <a:pPr lvl="1"/>
            <a:r>
              <a:rPr lang="de-DE" sz="1201" dirty="0"/>
              <a:t>Maximaldurchfluss überschritten</a:t>
            </a:r>
          </a:p>
          <a:p>
            <a:pPr lvl="1"/>
            <a:r>
              <a:rPr lang="de-DE" sz="1201" dirty="0"/>
              <a:t>Flasche Durchflussrichtung</a:t>
            </a:r>
          </a:p>
          <a:p>
            <a:pPr lvl="1"/>
            <a:r>
              <a:rPr lang="de-DE" sz="1201" dirty="0"/>
              <a:t>Zähler befindet sich im Prüfmodus</a:t>
            </a:r>
          </a:p>
          <a:p>
            <a:pPr lvl="1"/>
            <a:endParaRPr lang="de-DE" sz="1201" dirty="0"/>
          </a:p>
          <a:p>
            <a:pPr lvl="1"/>
            <a:endParaRPr lang="de-DE" noProof="0" dirty="0"/>
          </a:p>
          <a:p>
            <a:endParaRPr lang="de-DE" noProof="0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90412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66" y="227030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234616"/>
            <a:ext cx="7200900" cy="3793778"/>
          </a:xfrm>
        </p:spPr>
        <p:txBody>
          <a:bodyPr/>
          <a:lstStyle/>
          <a:p>
            <a:r>
              <a:rPr lang="de-DE" noProof="0" dirty="0"/>
              <a:t>Robustes Design:</a:t>
            </a:r>
          </a:p>
          <a:p>
            <a:pPr lvl="3"/>
            <a:r>
              <a:rPr lang="de-DE" sz="1500" dirty="0"/>
              <a:t>Medium-Temperatur:	 	1….150°C</a:t>
            </a:r>
          </a:p>
          <a:p>
            <a:pPr lvl="1"/>
            <a:endParaRPr lang="de-DE" sz="500" dirty="0"/>
          </a:p>
          <a:p>
            <a:pPr lvl="3"/>
            <a:r>
              <a:rPr lang="de-DE" sz="1500" dirty="0"/>
              <a:t>Umgebungs-Temperatur :	-25°C… 60°C</a:t>
            </a:r>
          </a:p>
          <a:p>
            <a:pPr lvl="1"/>
            <a:endParaRPr lang="de-DE" sz="500" dirty="0"/>
          </a:p>
          <a:p>
            <a:pPr lvl="3"/>
            <a:r>
              <a:rPr lang="de-DE" sz="1500" dirty="0"/>
              <a:t>Umgebungs-Klassen</a:t>
            </a:r>
          </a:p>
          <a:p>
            <a:pPr marL="1372880" lvl="4" indent="0">
              <a:buNone/>
            </a:pPr>
            <a:r>
              <a:rPr lang="de-DE" sz="1200" dirty="0"/>
              <a:t>EN1434	-	C</a:t>
            </a:r>
          </a:p>
          <a:p>
            <a:pPr marL="1372880" lvl="4" indent="0">
              <a:buNone/>
            </a:pPr>
            <a:r>
              <a:rPr lang="de-DE" sz="1200" dirty="0"/>
              <a:t>MID		-	E2 (EMV) </a:t>
            </a:r>
          </a:p>
          <a:p>
            <a:pPr marL="1372880" lvl="4" indent="0">
              <a:buNone/>
            </a:pPr>
            <a:r>
              <a:rPr lang="de-DE" sz="1200" dirty="0">
                <a:latin typeface="+mn-lt"/>
                <a:cs typeface="+mn-cs"/>
              </a:rPr>
              <a:t>		-	M2 (Mechanisch)</a:t>
            </a:r>
          </a:p>
          <a:p>
            <a:pPr marL="343220" lvl="1" indent="0">
              <a:buNone/>
            </a:pPr>
            <a:endParaRPr lang="de-DE" sz="500" dirty="0"/>
          </a:p>
          <a:p>
            <a:pPr lvl="3"/>
            <a:r>
              <a:rPr lang="de-DE" sz="1500" dirty="0"/>
              <a:t>Gehäuse-Material:</a:t>
            </a:r>
          </a:p>
          <a:p>
            <a:pPr lvl="4"/>
            <a:r>
              <a:rPr lang="de-DE" sz="1200" dirty="0"/>
              <a:t>PN16/ PN25:	Bronze</a:t>
            </a:r>
          </a:p>
          <a:p>
            <a:pPr lvl="4"/>
            <a:r>
              <a:rPr lang="de-DE" sz="1200" dirty="0"/>
              <a:t>PN40:		Edelstahl</a:t>
            </a:r>
          </a:p>
          <a:p>
            <a:pPr lvl="1"/>
            <a:endParaRPr lang="de-DE" sz="500" dirty="0"/>
          </a:p>
          <a:p>
            <a:pPr lvl="3"/>
            <a:r>
              <a:rPr lang="de-DE" sz="1500" dirty="0"/>
              <a:t>IP68 </a:t>
            </a:r>
            <a:r>
              <a:rPr lang="de-DE" sz="1200" dirty="0"/>
              <a:t>(1 Woche / 1,2m Wassersäule)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96589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de-DE" dirty="0" err="1"/>
              <a:t>Axonic</a:t>
            </a:r>
            <a:r>
              <a:rPr lang="de-DE" dirty="0"/>
              <a:t> bietet viele neue und nützliche Funktionen.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86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3002678" y="1332299"/>
            <a:ext cx="2756856" cy="2738626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>
              <a:solidFill>
                <a:srgbClr val="00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02832" y="231290"/>
            <a:ext cx="6177915" cy="461665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– Zusammenfassung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8" y="1864091"/>
            <a:ext cx="1536819" cy="1652262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1977312" y="945238"/>
            <a:ext cx="2135594" cy="839724"/>
            <a:chOff x="1265061" y="1224745"/>
            <a:chExt cx="2695379" cy="111859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1" y="1556792"/>
              <a:ext cx="786549" cy="786549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265061" y="1224745"/>
              <a:ext cx="2285694" cy="98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1" dirty="0">
                  <a:solidFill>
                    <a:srgbClr val="000000"/>
                  </a:solidFill>
                </a:rPr>
                <a:t>Optional 2. Impuls-Ausgang</a:t>
              </a:r>
            </a:p>
            <a:p>
              <a:r>
                <a:rPr lang="de-DE" sz="1051" dirty="0">
                  <a:solidFill>
                    <a:srgbClr val="000000"/>
                  </a:solidFill>
                </a:rPr>
                <a:t>- Energiemessung</a:t>
              </a:r>
            </a:p>
            <a:p>
              <a:r>
                <a:rPr lang="de-DE" sz="1051" dirty="0">
                  <a:solidFill>
                    <a:srgbClr val="000000"/>
                  </a:solidFill>
                </a:rPr>
                <a:t>- Einbindung in GLT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4626056" y="816112"/>
            <a:ext cx="3220589" cy="914794"/>
            <a:chOff x="4686059" y="1052736"/>
            <a:chExt cx="3981634" cy="121859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59" y="1484784"/>
              <a:ext cx="786549" cy="786549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488610" y="1052736"/>
              <a:ext cx="3179083" cy="98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1" dirty="0">
                  <a:solidFill>
                    <a:srgbClr val="000000"/>
                  </a:solidFill>
                </a:rPr>
                <a:t>Exzellente metrologische Eigenschaften</a:t>
              </a:r>
            </a:p>
            <a:p>
              <a:r>
                <a:rPr lang="de-DE" sz="1051" dirty="0">
                  <a:solidFill>
                    <a:srgbClr val="000000"/>
                  </a:solidFill>
                </a:rPr>
                <a:t>- Genauigkeits-Klasse 2 </a:t>
              </a:r>
            </a:p>
            <a:p>
              <a:r>
                <a:rPr lang="de-DE" sz="1051" dirty="0">
                  <a:solidFill>
                    <a:srgbClr val="000000"/>
                  </a:solidFill>
                </a:rPr>
                <a:t>- Herausragender Dynamikbereich</a:t>
              </a:r>
            </a:p>
            <a:p>
              <a:r>
                <a:rPr lang="de-DE" sz="1051" dirty="0">
                  <a:solidFill>
                    <a:srgbClr val="000000"/>
                  </a:solidFill>
                </a:rPr>
                <a:t>- Unempfindlich gegen Störprofile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366197" y="1789119"/>
            <a:ext cx="2611331" cy="877869"/>
            <a:chOff x="5629950" y="2348880"/>
            <a:chExt cx="3478554" cy="116940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50" y="2451855"/>
              <a:ext cx="786549" cy="786549"/>
            </a:xfrm>
            <a:prstGeom prst="rect">
              <a:avLst/>
            </a:prstGeom>
          </p:spPr>
        </p:pic>
        <p:sp>
          <p:nvSpPr>
            <p:cNvPr id="22" name="Inhaltsplatzhalter 13"/>
            <p:cNvSpPr txBox="1">
              <a:spLocks/>
            </p:cNvSpPr>
            <p:nvPr/>
          </p:nvSpPr>
          <p:spPr>
            <a:xfrm>
              <a:off x="6556128" y="2348880"/>
              <a:ext cx="2552376" cy="116940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Einfache Installation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Drehbare Klappflansche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Keine Einlaufstrecken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Jede Einbaulage möglich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Diverse Baulängen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382290" y="2924297"/>
            <a:ext cx="2621885" cy="845429"/>
            <a:chOff x="5651387" y="3861048"/>
            <a:chExt cx="3492613" cy="112619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387" y="3861048"/>
              <a:ext cx="786549" cy="786549"/>
            </a:xfrm>
            <a:prstGeom prst="rect">
              <a:avLst/>
            </a:prstGeom>
          </p:spPr>
        </p:pic>
        <p:sp>
          <p:nvSpPr>
            <p:cNvPr id="37" name="Inhaltsplatzhalter 13"/>
            <p:cNvSpPr txBox="1">
              <a:spLocks/>
            </p:cNvSpPr>
            <p:nvPr/>
          </p:nvSpPr>
          <p:spPr>
            <a:xfrm>
              <a:off x="6563249" y="4033249"/>
              <a:ext cx="2580751" cy="953995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Intelligente Selbstdiagnose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Luft in der Leitung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Falsche Durchflussrichtung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</a:t>
              </a:r>
              <a:r>
                <a:rPr lang="de-DE" sz="1051" dirty="0" err="1">
                  <a:solidFill>
                    <a:srgbClr val="000000"/>
                  </a:solidFill>
                  <a:latin typeface="Arial" charset="0"/>
                  <a:cs typeface="+mn-cs"/>
                </a:rPr>
                <a:t>qmax</a:t>
              </a: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 überschritten…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4599409" y="3631182"/>
            <a:ext cx="2296999" cy="1022842"/>
            <a:chOff x="4608512" y="4802691"/>
            <a:chExt cx="3059832" cy="136252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12" y="4802691"/>
              <a:ext cx="786549" cy="786549"/>
            </a:xfrm>
            <a:prstGeom prst="rect">
              <a:avLst/>
            </a:prstGeom>
          </p:spPr>
        </p:pic>
        <p:sp>
          <p:nvSpPr>
            <p:cNvPr id="38" name="Inhaltsplatzhalter 13"/>
            <p:cNvSpPr txBox="1">
              <a:spLocks/>
            </p:cNvSpPr>
            <p:nvPr/>
          </p:nvSpPr>
          <p:spPr>
            <a:xfrm>
              <a:off x="5148064" y="5426640"/>
              <a:ext cx="2520280" cy="738578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Interne Information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Integrierter Geräte-Pass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Integriertes Prüfprotokoll</a:t>
              </a:r>
              <a:endParaRPr lang="de-DE" sz="150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112070" y="3631185"/>
            <a:ext cx="2297762" cy="928681"/>
            <a:chOff x="1295128" y="4802691"/>
            <a:chExt cx="3060848" cy="123709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883" y="4802691"/>
              <a:ext cx="786549" cy="786549"/>
            </a:xfrm>
            <a:prstGeom prst="rect">
              <a:avLst/>
            </a:prstGeom>
          </p:spPr>
        </p:pic>
        <p:sp>
          <p:nvSpPr>
            <p:cNvPr id="39" name="Inhaltsplatzhalter 13"/>
            <p:cNvSpPr txBox="1">
              <a:spLocks/>
            </p:cNvSpPr>
            <p:nvPr/>
          </p:nvSpPr>
          <p:spPr>
            <a:xfrm>
              <a:off x="1295128" y="5301208"/>
              <a:ext cx="3060848" cy="73857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Robust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Medium 150°C permanent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Druckstufen PN16, 25 und PN40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221390" y="1776791"/>
            <a:ext cx="2247002" cy="716158"/>
            <a:chOff x="108652" y="2332455"/>
            <a:chExt cx="2993231" cy="95399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334" y="2426427"/>
              <a:ext cx="786549" cy="786549"/>
            </a:xfrm>
            <a:prstGeom prst="rect">
              <a:avLst/>
            </a:prstGeom>
          </p:spPr>
        </p:pic>
        <p:sp>
          <p:nvSpPr>
            <p:cNvPr id="41" name="Inhaltsplatzhalter 13"/>
            <p:cNvSpPr txBox="1">
              <a:spLocks/>
            </p:cNvSpPr>
            <p:nvPr/>
          </p:nvSpPr>
          <p:spPr>
            <a:xfrm>
              <a:off x="108652" y="2332455"/>
              <a:ext cx="2673781" cy="953994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Umsatzsicherung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Verhalten über </a:t>
              </a:r>
              <a:r>
                <a:rPr lang="de-DE" sz="1051" dirty="0" err="1">
                  <a:solidFill>
                    <a:srgbClr val="000000"/>
                  </a:solidFill>
                  <a:latin typeface="Arial" charset="0"/>
                  <a:cs typeface="+mn-cs"/>
                </a:rPr>
                <a:t>qmax</a:t>
              </a:r>
              <a:endParaRPr lang="de-DE" sz="1051" dirty="0">
                <a:solidFill>
                  <a:srgbClr val="000000"/>
                </a:solidFill>
                <a:latin typeface="Arial" charset="0"/>
                <a:cs typeface="+mn-cs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Performance im unteren Durchflussbereich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222603" y="2882949"/>
            <a:ext cx="2169187" cy="1050889"/>
            <a:chOff x="110268" y="3805970"/>
            <a:chExt cx="2889574" cy="1399889"/>
          </a:xfrm>
        </p:grpSpPr>
        <p:sp>
          <p:nvSpPr>
            <p:cNvPr id="40" name="Inhaltsplatzhalter 13"/>
            <p:cNvSpPr txBox="1">
              <a:spLocks/>
            </p:cNvSpPr>
            <p:nvPr/>
          </p:nvSpPr>
          <p:spPr>
            <a:xfrm>
              <a:off x="110268" y="4251865"/>
              <a:ext cx="2889574" cy="953994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Umweltfreundliche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Kompatibel für Isolierung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de-DE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Externe Spannungsversorgung</a:t>
              </a:r>
            </a:p>
            <a:p>
              <a:pPr marL="0" indent="0">
                <a:spcBef>
                  <a:spcPct val="0"/>
                </a:spcBef>
                <a:buNone/>
              </a:pPr>
              <a:endParaRPr lang="de-DE" sz="1051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754" y="3805970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1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9679" y="1096351"/>
            <a:ext cx="6332318" cy="1021224"/>
          </a:xfrm>
        </p:spPr>
        <p:txBody>
          <a:bodyPr/>
          <a:lstStyle/>
          <a:p>
            <a:r>
              <a:rPr lang="de-DE" noProof="0" dirty="0"/>
              <a:t>Statischer Durchflusssensor mit Interface zu Rechenwerken</a:t>
            </a:r>
          </a:p>
          <a:p>
            <a:r>
              <a:rPr lang="de-DE" noProof="0" dirty="0"/>
              <a:t>Zur Kombination mit Split-Rechenwerken</a:t>
            </a:r>
          </a:p>
          <a:p>
            <a:pPr lvl="1"/>
            <a:r>
              <a:rPr lang="de-DE" sz="1201" dirty="0"/>
              <a:t>CF51, CF55, CF800 (oder andere Marken)</a:t>
            </a:r>
          </a:p>
          <a:p>
            <a:pPr lvl="1"/>
            <a:r>
              <a:rPr lang="de-DE" sz="1201" dirty="0"/>
              <a:t>Sowie einem Fühlerpaar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57200" y="670166"/>
            <a:ext cx="5930036" cy="254151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ist ein Ultraschall-Durchflusssensor für Wärme- und Kälteanwendungen.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318095" y="3842703"/>
            <a:ext cx="3686081" cy="1016607"/>
            <a:chOff x="4427985" y="4725144"/>
            <a:chExt cx="4716015" cy="1656184"/>
          </a:xfrm>
        </p:grpSpPr>
        <p:sp>
          <p:nvSpPr>
            <p:cNvPr id="5" name="Rechteck 4"/>
            <p:cNvSpPr/>
            <p:nvPr/>
          </p:nvSpPr>
          <p:spPr>
            <a:xfrm>
              <a:off x="4427985" y="4725144"/>
              <a:ext cx="186529" cy="16561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14514" y="5075310"/>
              <a:ext cx="4529486" cy="945979"/>
            </a:xfrm>
            <a:prstGeom prst="rect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67000">
                  <a:srgbClr val="2170FF"/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17872" y="3834265"/>
            <a:ext cx="177069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8" name="Rechteck 27"/>
          <p:cNvSpPr/>
          <p:nvPr/>
        </p:nvSpPr>
        <p:spPr>
          <a:xfrm flipH="1">
            <a:off x="1139824" y="4049205"/>
            <a:ext cx="1378048" cy="580665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67000">
                <a:srgbClr val="2170FF"/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" name="Rechteck 6"/>
          <p:cNvSpPr/>
          <p:nvPr/>
        </p:nvSpPr>
        <p:spPr>
          <a:xfrm>
            <a:off x="1139825" y="2520075"/>
            <a:ext cx="6864350" cy="54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3869272" y="3655251"/>
            <a:ext cx="335147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706360" y="1222731"/>
            <a:ext cx="3199908" cy="3170864"/>
            <a:chOff x="4750980" y="1628800"/>
            <a:chExt cx="4262597" cy="4223907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7820745" y="2924944"/>
              <a:ext cx="0" cy="2160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2280" y="1628800"/>
              <a:ext cx="1921297" cy="1476164"/>
            </a:xfrm>
            <a:prstGeom prst="rect">
              <a:avLst/>
            </a:prstGeom>
          </p:spPr>
        </p:pic>
        <p:cxnSp>
          <p:nvCxnSpPr>
            <p:cNvPr id="30" name="Gerade Verbindung 29"/>
            <p:cNvCxnSpPr/>
            <p:nvPr/>
          </p:nvCxnSpPr>
          <p:spPr>
            <a:xfrm flipV="1">
              <a:off x="8100391" y="2924944"/>
              <a:ext cx="1" cy="1944216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5004051" y="3104964"/>
              <a:ext cx="2816694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H="1">
              <a:off x="8100392" y="5210522"/>
              <a:ext cx="360041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8460432" y="2852936"/>
              <a:ext cx="0" cy="2343776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7680" y="5013176"/>
              <a:ext cx="385423" cy="83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0980" y="2924526"/>
              <a:ext cx="397084" cy="8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feld 1029"/>
          <p:cNvSpPr txBox="1"/>
          <p:nvPr/>
        </p:nvSpPr>
        <p:spPr>
          <a:xfrm>
            <a:off x="2139480" y="2628187"/>
            <a:ext cx="194601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Wärme - Vorlauf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578495" y="4200827"/>
            <a:ext cx="188546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Wärme- Rücklauf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3" y="3168747"/>
            <a:ext cx="1649821" cy="173892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3237570" y="3640833"/>
            <a:ext cx="637012" cy="230643"/>
          </a:xfrm>
          <a:custGeom>
            <a:avLst/>
            <a:gdLst>
              <a:gd name="connsiteX0" fmla="*/ 0 w 848564"/>
              <a:gd name="connsiteY0" fmla="*/ 212141 h 307239"/>
              <a:gd name="connsiteX1" fmla="*/ 21946 w 848564"/>
              <a:gd name="connsiteY1" fmla="*/ 248717 h 307239"/>
              <a:gd name="connsiteX2" fmla="*/ 36576 w 848564"/>
              <a:gd name="connsiteY2" fmla="*/ 263348 h 307239"/>
              <a:gd name="connsiteX3" fmla="*/ 65837 w 848564"/>
              <a:gd name="connsiteY3" fmla="*/ 292608 h 307239"/>
              <a:gd name="connsiteX4" fmla="*/ 153620 w 848564"/>
              <a:gd name="connsiteY4" fmla="*/ 307239 h 307239"/>
              <a:gd name="connsiteX5" fmla="*/ 299924 w 848564"/>
              <a:gd name="connsiteY5" fmla="*/ 299924 h 307239"/>
              <a:gd name="connsiteX6" fmla="*/ 343815 w 848564"/>
              <a:gd name="connsiteY6" fmla="*/ 285293 h 307239"/>
              <a:gd name="connsiteX7" fmla="*/ 365760 w 848564"/>
              <a:gd name="connsiteY7" fmla="*/ 277978 h 307239"/>
              <a:gd name="connsiteX8" fmla="*/ 380391 w 848564"/>
              <a:gd name="connsiteY8" fmla="*/ 256032 h 307239"/>
              <a:gd name="connsiteX9" fmla="*/ 424282 w 848564"/>
              <a:gd name="connsiteY9" fmla="*/ 234087 h 307239"/>
              <a:gd name="connsiteX10" fmla="*/ 460858 w 848564"/>
              <a:gd name="connsiteY10" fmla="*/ 212141 h 307239"/>
              <a:gd name="connsiteX11" fmla="*/ 490119 w 848564"/>
              <a:gd name="connsiteY11" fmla="*/ 190196 h 307239"/>
              <a:gd name="connsiteX12" fmla="*/ 534010 w 848564"/>
              <a:gd name="connsiteY12" fmla="*/ 146304 h 307239"/>
              <a:gd name="connsiteX13" fmla="*/ 555956 w 848564"/>
              <a:gd name="connsiteY13" fmla="*/ 124359 h 307239"/>
              <a:gd name="connsiteX14" fmla="*/ 592532 w 848564"/>
              <a:gd name="connsiteY14" fmla="*/ 95098 h 307239"/>
              <a:gd name="connsiteX15" fmla="*/ 607162 w 848564"/>
              <a:gd name="connsiteY15" fmla="*/ 73152 h 307239"/>
              <a:gd name="connsiteX16" fmla="*/ 651053 w 848564"/>
              <a:gd name="connsiteY16" fmla="*/ 43892 h 307239"/>
              <a:gd name="connsiteX17" fmla="*/ 672999 w 848564"/>
              <a:gd name="connsiteY17" fmla="*/ 29261 h 307239"/>
              <a:gd name="connsiteX18" fmla="*/ 694944 w 848564"/>
              <a:gd name="connsiteY18" fmla="*/ 14631 h 307239"/>
              <a:gd name="connsiteX19" fmla="*/ 738836 w 848564"/>
              <a:gd name="connsiteY19" fmla="*/ 0 h 307239"/>
              <a:gd name="connsiteX20" fmla="*/ 848564 w 848564"/>
              <a:gd name="connsiteY20" fmla="*/ 7316 h 3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564" h="307239">
                <a:moveTo>
                  <a:pt x="0" y="212141"/>
                </a:moveTo>
                <a:cubicBezTo>
                  <a:pt x="7315" y="224333"/>
                  <a:pt x="13682" y="237147"/>
                  <a:pt x="21946" y="248717"/>
                </a:cubicBezTo>
                <a:cubicBezTo>
                  <a:pt x="25955" y="254329"/>
                  <a:pt x="33028" y="257434"/>
                  <a:pt x="36576" y="263348"/>
                </a:cubicBezTo>
                <a:cubicBezTo>
                  <a:pt x="52536" y="289948"/>
                  <a:pt x="30371" y="285515"/>
                  <a:pt x="65837" y="292608"/>
                </a:cubicBezTo>
                <a:cubicBezTo>
                  <a:pt x="94926" y="298426"/>
                  <a:pt x="153620" y="307239"/>
                  <a:pt x="153620" y="307239"/>
                </a:cubicBezTo>
                <a:cubicBezTo>
                  <a:pt x="202388" y="304801"/>
                  <a:pt x="251417" y="305521"/>
                  <a:pt x="299924" y="299924"/>
                </a:cubicBezTo>
                <a:cubicBezTo>
                  <a:pt x="315244" y="298156"/>
                  <a:pt x="329185" y="290170"/>
                  <a:pt x="343815" y="285293"/>
                </a:cubicBezTo>
                <a:lnTo>
                  <a:pt x="365760" y="277978"/>
                </a:lnTo>
                <a:cubicBezTo>
                  <a:pt x="370637" y="270663"/>
                  <a:pt x="374174" y="262249"/>
                  <a:pt x="380391" y="256032"/>
                </a:cubicBezTo>
                <a:cubicBezTo>
                  <a:pt x="394572" y="241851"/>
                  <a:pt x="406433" y="240036"/>
                  <a:pt x="424282" y="234087"/>
                </a:cubicBezTo>
                <a:cubicBezTo>
                  <a:pt x="458517" y="199850"/>
                  <a:pt x="416546" y="237461"/>
                  <a:pt x="460858" y="212141"/>
                </a:cubicBezTo>
                <a:cubicBezTo>
                  <a:pt x="471444" y="206092"/>
                  <a:pt x="480944" y="198224"/>
                  <a:pt x="490119" y="190196"/>
                </a:cubicBezTo>
                <a:cubicBezTo>
                  <a:pt x="490146" y="190173"/>
                  <a:pt x="526682" y="153632"/>
                  <a:pt x="534010" y="146304"/>
                </a:cubicBezTo>
                <a:cubicBezTo>
                  <a:pt x="541325" y="138989"/>
                  <a:pt x="547348" y="130098"/>
                  <a:pt x="555956" y="124359"/>
                </a:cubicBezTo>
                <a:cubicBezTo>
                  <a:pt x="572246" y="113498"/>
                  <a:pt x="580622" y="109986"/>
                  <a:pt x="592532" y="95098"/>
                </a:cubicBezTo>
                <a:cubicBezTo>
                  <a:pt x="598024" y="88233"/>
                  <a:pt x="600545" y="78941"/>
                  <a:pt x="607162" y="73152"/>
                </a:cubicBezTo>
                <a:cubicBezTo>
                  <a:pt x="620395" y="61573"/>
                  <a:pt x="636423" y="53645"/>
                  <a:pt x="651053" y="43892"/>
                </a:cubicBezTo>
                <a:lnTo>
                  <a:pt x="672999" y="29261"/>
                </a:lnTo>
                <a:cubicBezTo>
                  <a:pt x="680314" y="24384"/>
                  <a:pt x="686604" y="17411"/>
                  <a:pt x="694944" y="14631"/>
                </a:cubicBezTo>
                <a:lnTo>
                  <a:pt x="738836" y="0"/>
                </a:lnTo>
                <a:cubicBezTo>
                  <a:pt x="819213" y="8932"/>
                  <a:pt x="782592" y="7316"/>
                  <a:pt x="848564" y="7316"/>
                </a:cubicBezTo>
              </a:path>
            </a:pathLst>
          </a:cu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91" y="87556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111324"/>
            <a:ext cx="6332318" cy="1021224"/>
          </a:xfrm>
        </p:spPr>
        <p:txBody>
          <a:bodyPr/>
          <a:lstStyle/>
          <a:p>
            <a:r>
              <a:rPr lang="de-DE" noProof="0" dirty="0"/>
              <a:t>Statischer Durchflusssensor mit Interface zu Rechenwerken</a:t>
            </a:r>
          </a:p>
          <a:p>
            <a:r>
              <a:rPr lang="de-DE" noProof="0" dirty="0"/>
              <a:t>Zur Kombination mit Split-Rechenwerken</a:t>
            </a:r>
          </a:p>
          <a:p>
            <a:pPr lvl="1"/>
            <a:r>
              <a:rPr lang="de-DE" sz="1201" dirty="0"/>
              <a:t>CF51, CF55, CF800 (oder andere Marken)</a:t>
            </a:r>
          </a:p>
          <a:p>
            <a:pPr lvl="1"/>
            <a:r>
              <a:rPr lang="de-DE" sz="1201" dirty="0"/>
              <a:t>Sowie einem Fühlerpaar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ist ein Ultraschall-Durchflusssensor für Wärme- und Kälteanwendungen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318095" y="3842703"/>
            <a:ext cx="145793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4" name="Rechteck 23"/>
          <p:cNvSpPr/>
          <p:nvPr/>
        </p:nvSpPr>
        <p:spPr>
          <a:xfrm>
            <a:off x="4463888" y="4057644"/>
            <a:ext cx="3540288" cy="580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7" name="Rechteck 26"/>
          <p:cNvSpPr/>
          <p:nvPr/>
        </p:nvSpPr>
        <p:spPr>
          <a:xfrm>
            <a:off x="2517872" y="3834265"/>
            <a:ext cx="177069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8" name="Rechteck 27"/>
          <p:cNvSpPr/>
          <p:nvPr/>
        </p:nvSpPr>
        <p:spPr>
          <a:xfrm flipH="1">
            <a:off x="1139824" y="4049205"/>
            <a:ext cx="1378048" cy="580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" name="Rechteck 6"/>
          <p:cNvSpPr/>
          <p:nvPr/>
        </p:nvSpPr>
        <p:spPr>
          <a:xfrm>
            <a:off x="1139825" y="2520075"/>
            <a:ext cx="6864350" cy="540560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67000">
                <a:srgbClr val="2170FF"/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3869272" y="3655251"/>
            <a:ext cx="335147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711918" y="1222731"/>
            <a:ext cx="3199908" cy="3170864"/>
            <a:chOff x="4750980" y="1628800"/>
            <a:chExt cx="4262597" cy="4223907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7820745" y="2924944"/>
              <a:ext cx="0" cy="216024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6002" y="1628800"/>
              <a:ext cx="1827575" cy="1404156"/>
            </a:xfrm>
            <a:prstGeom prst="rect">
              <a:avLst/>
            </a:prstGeom>
          </p:spPr>
        </p:pic>
        <p:cxnSp>
          <p:nvCxnSpPr>
            <p:cNvPr id="30" name="Gerade Verbindung 29"/>
            <p:cNvCxnSpPr/>
            <p:nvPr/>
          </p:nvCxnSpPr>
          <p:spPr>
            <a:xfrm flipV="1">
              <a:off x="8100391" y="2924944"/>
              <a:ext cx="1" cy="1944216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5004051" y="3104964"/>
              <a:ext cx="2816694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H="1">
              <a:off x="8100392" y="5210522"/>
              <a:ext cx="3600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8460432" y="2852936"/>
              <a:ext cx="0" cy="2343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7680" y="5013176"/>
              <a:ext cx="385423" cy="83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0980" y="2924526"/>
              <a:ext cx="397084" cy="8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feld 1029"/>
          <p:cNvSpPr txBox="1"/>
          <p:nvPr/>
        </p:nvSpPr>
        <p:spPr>
          <a:xfrm>
            <a:off x="2139480" y="2628187"/>
            <a:ext cx="178384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Kälte - Vorlauf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578495" y="4200827"/>
            <a:ext cx="19935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Kälte - Rücklauf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3" y="3168747"/>
            <a:ext cx="1649821" cy="173892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3237570" y="3640833"/>
            <a:ext cx="637012" cy="230643"/>
          </a:xfrm>
          <a:custGeom>
            <a:avLst/>
            <a:gdLst>
              <a:gd name="connsiteX0" fmla="*/ 0 w 848564"/>
              <a:gd name="connsiteY0" fmla="*/ 212141 h 307239"/>
              <a:gd name="connsiteX1" fmla="*/ 21946 w 848564"/>
              <a:gd name="connsiteY1" fmla="*/ 248717 h 307239"/>
              <a:gd name="connsiteX2" fmla="*/ 36576 w 848564"/>
              <a:gd name="connsiteY2" fmla="*/ 263348 h 307239"/>
              <a:gd name="connsiteX3" fmla="*/ 65837 w 848564"/>
              <a:gd name="connsiteY3" fmla="*/ 292608 h 307239"/>
              <a:gd name="connsiteX4" fmla="*/ 153620 w 848564"/>
              <a:gd name="connsiteY4" fmla="*/ 307239 h 307239"/>
              <a:gd name="connsiteX5" fmla="*/ 299924 w 848564"/>
              <a:gd name="connsiteY5" fmla="*/ 299924 h 307239"/>
              <a:gd name="connsiteX6" fmla="*/ 343815 w 848564"/>
              <a:gd name="connsiteY6" fmla="*/ 285293 h 307239"/>
              <a:gd name="connsiteX7" fmla="*/ 365760 w 848564"/>
              <a:gd name="connsiteY7" fmla="*/ 277978 h 307239"/>
              <a:gd name="connsiteX8" fmla="*/ 380391 w 848564"/>
              <a:gd name="connsiteY8" fmla="*/ 256032 h 307239"/>
              <a:gd name="connsiteX9" fmla="*/ 424282 w 848564"/>
              <a:gd name="connsiteY9" fmla="*/ 234087 h 307239"/>
              <a:gd name="connsiteX10" fmla="*/ 460858 w 848564"/>
              <a:gd name="connsiteY10" fmla="*/ 212141 h 307239"/>
              <a:gd name="connsiteX11" fmla="*/ 490119 w 848564"/>
              <a:gd name="connsiteY11" fmla="*/ 190196 h 307239"/>
              <a:gd name="connsiteX12" fmla="*/ 534010 w 848564"/>
              <a:gd name="connsiteY12" fmla="*/ 146304 h 307239"/>
              <a:gd name="connsiteX13" fmla="*/ 555956 w 848564"/>
              <a:gd name="connsiteY13" fmla="*/ 124359 h 307239"/>
              <a:gd name="connsiteX14" fmla="*/ 592532 w 848564"/>
              <a:gd name="connsiteY14" fmla="*/ 95098 h 307239"/>
              <a:gd name="connsiteX15" fmla="*/ 607162 w 848564"/>
              <a:gd name="connsiteY15" fmla="*/ 73152 h 307239"/>
              <a:gd name="connsiteX16" fmla="*/ 651053 w 848564"/>
              <a:gd name="connsiteY16" fmla="*/ 43892 h 307239"/>
              <a:gd name="connsiteX17" fmla="*/ 672999 w 848564"/>
              <a:gd name="connsiteY17" fmla="*/ 29261 h 307239"/>
              <a:gd name="connsiteX18" fmla="*/ 694944 w 848564"/>
              <a:gd name="connsiteY18" fmla="*/ 14631 h 307239"/>
              <a:gd name="connsiteX19" fmla="*/ 738836 w 848564"/>
              <a:gd name="connsiteY19" fmla="*/ 0 h 307239"/>
              <a:gd name="connsiteX20" fmla="*/ 848564 w 848564"/>
              <a:gd name="connsiteY20" fmla="*/ 7316 h 3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564" h="307239">
                <a:moveTo>
                  <a:pt x="0" y="212141"/>
                </a:moveTo>
                <a:cubicBezTo>
                  <a:pt x="7315" y="224333"/>
                  <a:pt x="13682" y="237147"/>
                  <a:pt x="21946" y="248717"/>
                </a:cubicBezTo>
                <a:cubicBezTo>
                  <a:pt x="25955" y="254329"/>
                  <a:pt x="33028" y="257434"/>
                  <a:pt x="36576" y="263348"/>
                </a:cubicBezTo>
                <a:cubicBezTo>
                  <a:pt x="52536" y="289948"/>
                  <a:pt x="30371" y="285515"/>
                  <a:pt x="65837" y="292608"/>
                </a:cubicBezTo>
                <a:cubicBezTo>
                  <a:pt x="94926" y="298426"/>
                  <a:pt x="153620" y="307239"/>
                  <a:pt x="153620" y="307239"/>
                </a:cubicBezTo>
                <a:cubicBezTo>
                  <a:pt x="202388" y="304801"/>
                  <a:pt x="251417" y="305521"/>
                  <a:pt x="299924" y="299924"/>
                </a:cubicBezTo>
                <a:cubicBezTo>
                  <a:pt x="315244" y="298156"/>
                  <a:pt x="329185" y="290170"/>
                  <a:pt x="343815" y="285293"/>
                </a:cubicBezTo>
                <a:lnTo>
                  <a:pt x="365760" y="277978"/>
                </a:lnTo>
                <a:cubicBezTo>
                  <a:pt x="370637" y="270663"/>
                  <a:pt x="374174" y="262249"/>
                  <a:pt x="380391" y="256032"/>
                </a:cubicBezTo>
                <a:cubicBezTo>
                  <a:pt x="394572" y="241851"/>
                  <a:pt x="406433" y="240036"/>
                  <a:pt x="424282" y="234087"/>
                </a:cubicBezTo>
                <a:cubicBezTo>
                  <a:pt x="458517" y="199850"/>
                  <a:pt x="416546" y="237461"/>
                  <a:pt x="460858" y="212141"/>
                </a:cubicBezTo>
                <a:cubicBezTo>
                  <a:pt x="471444" y="206092"/>
                  <a:pt x="480944" y="198224"/>
                  <a:pt x="490119" y="190196"/>
                </a:cubicBezTo>
                <a:cubicBezTo>
                  <a:pt x="490146" y="190173"/>
                  <a:pt x="526682" y="153632"/>
                  <a:pt x="534010" y="146304"/>
                </a:cubicBezTo>
                <a:cubicBezTo>
                  <a:pt x="541325" y="138989"/>
                  <a:pt x="547348" y="130098"/>
                  <a:pt x="555956" y="124359"/>
                </a:cubicBezTo>
                <a:cubicBezTo>
                  <a:pt x="572246" y="113498"/>
                  <a:pt x="580622" y="109986"/>
                  <a:pt x="592532" y="95098"/>
                </a:cubicBezTo>
                <a:cubicBezTo>
                  <a:pt x="598024" y="88233"/>
                  <a:pt x="600545" y="78941"/>
                  <a:pt x="607162" y="73152"/>
                </a:cubicBezTo>
                <a:cubicBezTo>
                  <a:pt x="620395" y="61573"/>
                  <a:pt x="636423" y="53645"/>
                  <a:pt x="651053" y="43892"/>
                </a:cubicBezTo>
                <a:lnTo>
                  <a:pt x="672999" y="29261"/>
                </a:lnTo>
                <a:cubicBezTo>
                  <a:pt x="680314" y="24384"/>
                  <a:pt x="686604" y="17411"/>
                  <a:pt x="694944" y="14631"/>
                </a:cubicBezTo>
                <a:lnTo>
                  <a:pt x="738836" y="0"/>
                </a:lnTo>
                <a:cubicBezTo>
                  <a:pt x="819213" y="8932"/>
                  <a:pt x="782592" y="7316"/>
                  <a:pt x="848564" y="7316"/>
                </a:cubicBezTo>
              </a:path>
            </a:pathLst>
          </a:cu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79" y="87556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97541" y="1361138"/>
            <a:ext cx="6540777" cy="2425985"/>
          </a:xfrm>
        </p:spPr>
        <p:txBody>
          <a:bodyPr/>
          <a:lstStyle/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ein neuer Ultraschall-Durchflusssensor für Wärme- und Kälteanwendungen.</a:t>
            </a:r>
          </a:p>
          <a:p>
            <a:endParaRPr lang="de-DE" noProof="0" dirty="0"/>
          </a:p>
          <a:p>
            <a:r>
              <a:rPr lang="de-DE" noProof="0" dirty="0" err="1"/>
              <a:t>Axonic</a:t>
            </a:r>
            <a:r>
              <a:rPr lang="de-DE" noProof="0" dirty="0"/>
              <a:t> ist </a:t>
            </a:r>
            <a:r>
              <a:rPr lang="de-DE" u="sng" noProof="0" dirty="0"/>
              <a:t>die</a:t>
            </a:r>
            <a:r>
              <a:rPr lang="de-DE" noProof="0" dirty="0"/>
              <a:t> entscheidende Komponente eines Messgerätes zur Messung thermischer Energie.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verfügt über herausragende metrologische Eigenschaften.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bietet viele neue und nützliche Funktionen.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noProof="0"/>
              <a:t>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32" y="102405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3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093662"/>
            <a:ext cx="6324553" cy="1247649"/>
          </a:xfrm>
        </p:spPr>
        <p:txBody>
          <a:bodyPr/>
          <a:lstStyle/>
          <a:p>
            <a:r>
              <a:rPr lang="de-DE" sz="1351" dirty="0"/>
              <a:t>Das Medium ist anspruchsvoll (Magnetit, Kalk….)</a:t>
            </a:r>
          </a:p>
          <a:p>
            <a:r>
              <a:rPr lang="de-DE" sz="1351" dirty="0"/>
              <a:t>Wärmekreislauf arbeitet 24h am Tag, 365 Tage im Jahr (= permanent)</a:t>
            </a:r>
          </a:p>
          <a:p>
            <a:r>
              <a:rPr lang="de-DE" sz="1351" dirty="0"/>
              <a:t>Ultraschall = beste Technologie für diese Anforderungen</a:t>
            </a:r>
          </a:p>
          <a:p>
            <a:pPr lvl="1"/>
            <a:r>
              <a:rPr lang="de-DE" sz="1051" dirty="0"/>
              <a:t>keine beweglichen Teile, keine Magnete im Messsystem.</a:t>
            </a:r>
          </a:p>
          <a:p>
            <a:pPr marL="0" indent="0">
              <a:buNone/>
            </a:pPr>
            <a:endParaRPr lang="de-DE" noProof="0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457200" y="670166"/>
            <a:ext cx="5930036" cy="254151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ist die entscheidende Komponente eines Messgerätes für Wärme</a:t>
            </a:r>
          </a:p>
        </p:txBody>
      </p:sp>
      <p:pic>
        <p:nvPicPr>
          <p:cNvPr id="6" name="Image 3708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 b="12083"/>
          <a:stretch>
            <a:fillRect/>
          </a:stretch>
        </p:blipFill>
        <p:spPr bwMode="auto">
          <a:xfrm>
            <a:off x="2961733" y="2314704"/>
            <a:ext cx="4607009" cy="226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"/>
          <p:cNvGrpSpPr/>
          <p:nvPr/>
        </p:nvGrpSpPr>
        <p:grpSpPr>
          <a:xfrm>
            <a:off x="4475302" y="3227679"/>
            <a:ext cx="1492519" cy="266683"/>
            <a:chOff x="3454193" y="4582775"/>
            <a:chExt cx="1988185" cy="355248"/>
          </a:xfrm>
        </p:grpSpPr>
        <p:sp>
          <p:nvSpPr>
            <p:cNvPr id="7" name="Forme libre 3720"/>
            <p:cNvSpPr>
              <a:spLocks/>
            </p:cNvSpPr>
            <p:nvPr/>
          </p:nvSpPr>
          <p:spPr bwMode="auto">
            <a:xfrm rot="-5359459">
              <a:off x="3738302" y="4598161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8" name="Forme libre 3720"/>
            <p:cNvSpPr>
              <a:spLocks/>
            </p:cNvSpPr>
            <p:nvPr/>
          </p:nvSpPr>
          <p:spPr bwMode="auto">
            <a:xfrm rot="-5359459">
              <a:off x="4386374" y="4609093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9" name="Forme libre 3720"/>
            <p:cNvSpPr>
              <a:spLocks/>
            </p:cNvSpPr>
            <p:nvPr/>
          </p:nvSpPr>
          <p:spPr bwMode="auto">
            <a:xfrm rot="-5359459">
              <a:off x="4993841" y="4595192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3454193" y="4582775"/>
              <a:ext cx="19881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644" tIns="34322" rIns="68644" bIns="34322" anchor="t" anchorCtr="0">
              <a:spAutoFit/>
            </a:bodyPr>
            <a:lstStyle/>
            <a:p>
              <a:r>
                <a:rPr lang="en-US" sz="901" b="1">
                  <a:solidFill>
                    <a:srgbClr val="00FF00"/>
                  </a:solidFill>
                  <a:latin typeface="Calibri"/>
                  <a:ea typeface="Times New Roman"/>
                </a:rPr>
                <a:t>Schall-Geschwindigkeit: c+V</a:t>
              </a:r>
              <a:endParaRPr lang="de-DE" sz="901">
                <a:solidFill>
                  <a:srgbClr val="00FF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96351" y="3568218"/>
            <a:ext cx="1492519" cy="247034"/>
            <a:chOff x="3491957" y="5033109"/>
            <a:chExt cx="1988185" cy="329073"/>
          </a:xfrm>
        </p:grpSpPr>
        <p:sp>
          <p:nvSpPr>
            <p:cNvPr id="12" name="Forme libre 3723"/>
            <p:cNvSpPr>
              <a:spLocks/>
            </p:cNvSpPr>
            <p:nvPr/>
          </p:nvSpPr>
          <p:spPr bwMode="auto">
            <a:xfrm rot="5359459" flipH="1">
              <a:off x="4993841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4" name="Forme libre 3724"/>
            <p:cNvSpPr>
              <a:spLocks/>
            </p:cNvSpPr>
            <p:nvPr/>
          </p:nvSpPr>
          <p:spPr bwMode="auto">
            <a:xfrm rot="5359459" flipH="1">
              <a:off x="4386374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7" name="Forme libre 3725"/>
            <p:cNvSpPr>
              <a:spLocks/>
            </p:cNvSpPr>
            <p:nvPr/>
          </p:nvSpPr>
          <p:spPr bwMode="auto">
            <a:xfrm rot="5359459" flipH="1">
              <a:off x="3697697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3491957" y="5085183"/>
              <a:ext cx="19881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644" tIns="34322" rIns="68644" bIns="34322" anchor="t" anchorCtr="0">
              <a:spAutoFit/>
            </a:bodyPr>
            <a:lstStyle/>
            <a:p>
              <a:r>
                <a:rPr lang="en-US" sz="901" b="1">
                  <a:solidFill>
                    <a:srgbClr val="FFFFFF"/>
                  </a:solidFill>
                  <a:latin typeface="Calibri"/>
                  <a:ea typeface="Times New Roman"/>
                </a:rPr>
                <a:t>Schall-Geschwindikeit: c-V</a:t>
              </a:r>
              <a:endParaRPr lang="de-DE" sz="901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19" name="Flèche droite 3711"/>
          <p:cNvSpPr>
            <a:spLocks/>
          </p:cNvSpPr>
          <p:nvPr/>
        </p:nvSpPr>
        <p:spPr>
          <a:xfrm>
            <a:off x="2096837" y="3250877"/>
            <a:ext cx="1351836" cy="574413"/>
          </a:xfrm>
          <a:prstGeom prst="rightArrow">
            <a:avLst>
              <a:gd name="adj1" fmla="val 65392"/>
              <a:gd name="adj2" fmla="val 47801"/>
            </a:avLst>
          </a:prstGeom>
          <a:solidFill>
            <a:srgbClr val="0066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644" tIns="34322" rIns="68644" bIns="34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1">
                <a:solidFill>
                  <a:srgbClr val="FFFFFF"/>
                </a:solidFill>
                <a:latin typeface="Calibri"/>
                <a:ea typeface="Times New Roman"/>
              </a:rPr>
              <a:t>Durchfluss</a:t>
            </a:r>
          </a:p>
          <a:p>
            <a:pPr algn="ctr"/>
            <a:r>
              <a:rPr lang="en-US" sz="901">
                <a:solidFill>
                  <a:srgbClr val="FFFFFF"/>
                </a:solidFill>
                <a:latin typeface="Calibri"/>
                <a:ea typeface="Times New Roman"/>
              </a:rPr>
              <a:t>Geschwindigkeit: V</a:t>
            </a:r>
            <a:endParaRPr lang="de-DE" sz="90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0" name="Connecteur droit 3730"/>
          <p:cNvCxnSpPr>
            <a:cxnSpLocks/>
          </p:cNvCxnSpPr>
          <p:nvPr/>
        </p:nvCxnSpPr>
        <p:spPr>
          <a:xfrm>
            <a:off x="4367190" y="3657766"/>
            <a:ext cx="0" cy="845650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</a:ln>
          <a:effectLst/>
        </p:spPr>
      </p:cxnSp>
      <p:cxnSp>
        <p:nvCxnSpPr>
          <p:cNvPr id="21" name="Connecteur droit 3731"/>
          <p:cNvCxnSpPr>
            <a:cxnSpLocks/>
          </p:cNvCxnSpPr>
          <p:nvPr/>
        </p:nvCxnSpPr>
        <p:spPr>
          <a:xfrm>
            <a:off x="6042926" y="3659197"/>
            <a:ext cx="0" cy="846126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</a:ln>
          <a:effectLst/>
        </p:spPr>
      </p:cxnSp>
      <p:cxnSp>
        <p:nvCxnSpPr>
          <p:cNvPr id="22" name="Connecteur droit avec flèche 3733"/>
          <p:cNvCxnSpPr>
            <a:cxnSpLocks/>
          </p:cNvCxnSpPr>
          <p:nvPr/>
        </p:nvCxnSpPr>
        <p:spPr>
          <a:xfrm>
            <a:off x="4368143" y="4466234"/>
            <a:ext cx="1674783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457200" y="3899108"/>
            <a:ext cx="1459512" cy="6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6" u="sng" dirty="0" err="1"/>
              <a:t>Laufzeit</a:t>
            </a:r>
            <a:r>
              <a:rPr lang="en-US" sz="676" u="sng" dirty="0"/>
              <a:t> des </a:t>
            </a:r>
            <a:r>
              <a:rPr lang="en-US" sz="676" u="sng" dirty="0" err="1"/>
              <a:t>Schalls</a:t>
            </a:r>
            <a:r>
              <a:rPr lang="en-US" sz="676" u="sng" dirty="0"/>
              <a:t>:</a:t>
            </a:r>
          </a:p>
          <a:p>
            <a:r>
              <a:rPr lang="en-US" sz="676" dirty="0"/>
              <a:t>In </a:t>
            </a:r>
            <a:r>
              <a:rPr lang="en-US" sz="676" dirty="0" err="1"/>
              <a:t>Flussrichtung</a:t>
            </a:r>
            <a:r>
              <a:rPr lang="en-US" sz="676" dirty="0"/>
              <a:t>: </a:t>
            </a:r>
            <a:r>
              <a:rPr lang="en-US" sz="676" i="1" dirty="0"/>
              <a:t>t1 = d / (</a:t>
            </a:r>
            <a:r>
              <a:rPr lang="en-US" sz="676" i="1" dirty="0" err="1"/>
              <a:t>c+V</a:t>
            </a:r>
            <a:r>
              <a:rPr lang="en-US" sz="676" i="1" dirty="0"/>
              <a:t>)</a:t>
            </a:r>
            <a:endParaRPr lang="de-DE" sz="676" dirty="0"/>
          </a:p>
          <a:p>
            <a:r>
              <a:rPr lang="en-US" sz="676" dirty="0" err="1"/>
              <a:t>Gegen</a:t>
            </a:r>
            <a:r>
              <a:rPr lang="en-US" sz="676" dirty="0"/>
              <a:t> </a:t>
            </a:r>
            <a:r>
              <a:rPr lang="en-US" sz="676" dirty="0" err="1"/>
              <a:t>Flussrichtung</a:t>
            </a:r>
            <a:r>
              <a:rPr lang="en-US" sz="676" dirty="0"/>
              <a:t>: </a:t>
            </a:r>
            <a:r>
              <a:rPr lang="en-US" sz="676" i="1" dirty="0"/>
              <a:t>t2 = d / (c-V)</a:t>
            </a:r>
            <a:endParaRPr lang="de-DE" sz="676" dirty="0"/>
          </a:p>
          <a:p>
            <a:r>
              <a:rPr lang="en-US" sz="676" i="1" dirty="0" err="1"/>
              <a:t>Durchfluss</a:t>
            </a:r>
            <a:r>
              <a:rPr lang="en-US" sz="676" i="1" dirty="0"/>
              <a:t>  q = </a:t>
            </a:r>
            <a:r>
              <a:rPr lang="en-US" sz="676" i="1" dirty="0" err="1"/>
              <a:t>K.</a:t>
            </a:r>
            <a:r>
              <a:rPr lang="en-US" sz="676" i="1" dirty="0" err="1">
                <a:sym typeface="Symbol"/>
              </a:rPr>
              <a:t></a:t>
            </a:r>
            <a:r>
              <a:rPr lang="en-US" sz="676" i="1" dirty="0" err="1"/>
              <a:t>t</a:t>
            </a:r>
            <a:r>
              <a:rPr lang="en-US" sz="676" i="1" dirty="0"/>
              <a:t>.(</a:t>
            </a:r>
            <a:r>
              <a:rPr lang="en-US" sz="676" i="1" dirty="0">
                <a:sym typeface="Symbol"/>
              </a:rPr>
              <a:t></a:t>
            </a:r>
            <a:r>
              <a:rPr lang="en-US" sz="676" i="1" dirty="0"/>
              <a:t>t)</a:t>
            </a:r>
            <a:r>
              <a:rPr lang="en-US" sz="676" i="1" baseline="30000" dirty="0"/>
              <a:t>-</a:t>
            </a:r>
            <a:r>
              <a:rPr lang="en-US" sz="676" i="1" dirty="0"/>
              <a:t>²</a:t>
            </a:r>
            <a:endParaRPr lang="de-DE" sz="676" dirty="0"/>
          </a:p>
        </p:txBody>
      </p:sp>
      <p:sp>
        <p:nvSpPr>
          <p:cNvPr id="11" name="Textfeld 10"/>
          <p:cNvSpPr txBox="1"/>
          <p:nvPr/>
        </p:nvSpPr>
        <p:spPr>
          <a:xfrm>
            <a:off x="5015861" y="4308799"/>
            <a:ext cx="219201" cy="19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6"/>
              <a:t>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79" y="137877"/>
            <a:ext cx="615215" cy="6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- 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361138"/>
            <a:ext cx="6540777" cy="2425985"/>
          </a:xfrm>
        </p:spPr>
        <p:txBody>
          <a:bodyPr/>
          <a:lstStyle/>
          <a:p>
            <a:r>
              <a:rPr lang="de-DE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ein neuer Ultraschall-Durchflusssensor für Wärme- und Kälteanwendungen.</a:t>
            </a: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ist die entscheidende Komponente eines Messgerätes zur Messung thermischer Energie.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noProof="0" dirty="0" err="1"/>
              <a:t>Axonic</a:t>
            </a:r>
            <a:r>
              <a:rPr lang="de-DE" noProof="0" dirty="0"/>
              <a:t> verfügt über herausragende metrologische Eigenschaften.</a:t>
            </a:r>
          </a:p>
          <a:p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bietet viele neue und nützliche Funktionen.</a:t>
            </a:r>
            <a:endParaRPr lang="de-DE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noProof="0"/>
              <a:t>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14" y="16753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err="1"/>
              <a:t>Axonic</a:t>
            </a:r>
            <a:r>
              <a:rPr lang="de-DE" noProof="0"/>
              <a:t> - Was ist </a:t>
            </a:r>
            <a:r>
              <a:rPr lang="de-DE" noProof="0" err="1"/>
              <a:t>Axonic</a:t>
            </a:r>
            <a:r>
              <a:rPr lang="de-DE" noProof="0"/>
              <a:t>?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017375"/>
            <a:ext cx="5930036" cy="577615"/>
          </a:xfrm>
        </p:spPr>
        <p:txBody>
          <a:bodyPr/>
          <a:lstStyle/>
          <a:p>
            <a:r>
              <a:rPr lang="de-DE" noProof="0" dirty="0"/>
              <a:t>Dynamik bis R400H </a:t>
            </a:r>
            <a:r>
              <a:rPr lang="de-DE" sz="1051" dirty="0"/>
              <a:t>(Standard-Prüfung in R250HV)</a:t>
            </a:r>
          </a:p>
          <a:p>
            <a:r>
              <a:rPr lang="de-DE" noProof="0" dirty="0"/>
              <a:t>Beispiel: qp25m³/h </a:t>
            </a:r>
            <a:r>
              <a:rPr lang="de-DE" sz="1201" dirty="0"/>
              <a:t>(DN65) </a:t>
            </a:r>
            <a:r>
              <a:rPr lang="de-DE" noProof="0" dirty="0"/>
              <a:t>: 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57200" y="662371"/>
            <a:ext cx="5930036" cy="254151"/>
          </a:xfrm>
        </p:spPr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verfügt über herausragende metrologische Eigenschaften.</a:t>
            </a:r>
            <a:endParaRPr lang="de-DE" noProof="0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1490807" y="1614871"/>
            <a:ext cx="6108329" cy="2871021"/>
            <a:chOff x="467544" y="2160630"/>
            <a:chExt cx="8136904" cy="409978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67544" y="2160630"/>
              <a:ext cx="8136904" cy="4076682"/>
              <a:chOff x="757574" y="1819664"/>
              <a:chExt cx="7496175" cy="3481389"/>
            </a:xfrm>
          </p:grpSpPr>
          <p:graphicFrame>
            <p:nvGraphicFramePr>
              <p:cNvPr id="21" name="Diagramm 20"/>
              <p:cNvGraphicFramePr>
                <a:graphicFrameLocks/>
              </p:cNvGraphicFramePr>
              <p:nvPr/>
            </p:nvGraphicFramePr>
            <p:xfrm>
              <a:off x="757574" y="1819664"/>
              <a:ext cx="7496175" cy="34813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2" name="Pfeil nach links und rechts 21"/>
              <p:cNvSpPr/>
              <p:nvPr/>
            </p:nvSpPr>
            <p:spPr>
              <a:xfrm>
                <a:off x="4140804" y="1910560"/>
                <a:ext cx="2988659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Woltman R50</a:t>
                </a:r>
              </a:p>
            </p:txBody>
          </p:sp>
          <p:sp>
            <p:nvSpPr>
              <p:cNvPr id="23" name="Pfeil nach links und rechts 22"/>
              <p:cNvSpPr/>
              <p:nvPr/>
            </p:nvSpPr>
            <p:spPr>
              <a:xfrm>
                <a:off x="3438557" y="2559844"/>
                <a:ext cx="4090956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Ultrasonic R100</a:t>
                </a:r>
              </a:p>
            </p:txBody>
          </p:sp>
          <p:sp>
            <p:nvSpPr>
              <p:cNvPr id="24" name="Pfeil nach links und rechts 23"/>
              <p:cNvSpPr/>
              <p:nvPr/>
            </p:nvSpPr>
            <p:spPr>
              <a:xfrm>
                <a:off x="2416020" y="4185805"/>
                <a:ext cx="5094443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Axonic R400</a:t>
                </a:r>
              </a:p>
            </p:txBody>
          </p:sp>
          <p:sp>
            <p:nvSpPr>
              <p:cNvPr id="25" name="Pfeil nach links und rechts 24"/>
              <p:cNvSpPr/>
              <p:nvPr/>
            </p:nvSpPr>
            <p:spPr>
              <a:xfrm>
                <a:off x="2759482" y="3434168"/>
                <a:ext cx="4770030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Axonic R250</a:t>
                </a:r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4271248" y="2529529"/>
              <a:ext cx="804807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 dirty="0" err="1"/>
                <a:t>qi</a:t>
              </a:r>
              <a:r>
                <a:rPr lang="de-DE" sz="676" dirty="0"/>
                <a:t> 500 L/h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660232" y="2521808"/>
              <a:ext cx="729048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qs 30m³/h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948264" y="3289836"/>
              <a:ext cx="729048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qs 50m³/h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491880" y="3284985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250 L/h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925824" y="4333123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100 L/h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646175" y="5193824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63 L/h       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876256" y="4313663"/>
              <a:ext cx="729048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qs 50m³/h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876255" y="5193824"/>
              <a:ext cx="729048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qs 50m³/h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902894" y="5963567"/>
              <a:ext cx="1296144" cy="29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51"/>
                <a:t>Flow rate [m³/h]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2842208" y="1633391"/>
            <a:ext cx="4166778" cy="3202029"/>
            <a:chOff x="2267744" y="2115905"/>
            <a:chExt cx="5550564" cy="4265423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2267744" y="2115905"/>
              <a:ext cx="0" cy="42654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7797630" y="2115905"/>
              <a:ext cx="0" cy="42654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H="1">
              <a:off x="2267744" y="6237312"/>
              <a:ext cx="5550564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3347864" y="5867981"/>
              <a:ext cx="3734408" cy="39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1" dirty="0">
                  <a:solidFill>
                    <a:schemeClr val="accent1"/>
                  </a:solidFill>
                </a:rPr>
                <a:t>R400 = Einzigartig!</a:t>
              </a:r>
            </a:p>
          </p:txBody>
        </p:sp>
      </p:grp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71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2F88C-EC35-453C-AE5C-BAF24FF369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283" y="251650"/>
            <a:ext cx="6177915" cy="461665"/>
          </a:xfrm>
        </p:spPr>
        <p:txBody>
          <a:bodyPr/>
          <a:lstStyle/>
          <a:p>
            <a:r>
              <a:rPr lang="de-DE" noProof="0" dirty="0" err="1"/>
              <a:t>Axonic</a:t>
            </a:r>
            <a:r>
              <a:rPr lang="de-DE" noProof="0" dirty="0"/>
              <a:t> - Was ist </a:t>
            </a:r>
            <a:r>
              <a:rPr lang="de-DE" noProof="0" dirty="0" err="1"/>
              <a:t>Axonic</a:t>
            </a:r>
            <a:r>
              <a:rPr lang="de-DE" noProof="0" dirty="0"/>
              <a:t>?</a:t>
            </a:r>
            <a:endParaRPr lang="de-DE" sz="1276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07282" y="630390"/>
            <a:ext cx="5930036" cy="254151"/>
          </a:xfrm>
        </p:spPr>
        <p:txBody>
          <a:bodyPr/>
          <a:lstStyle/>
          <a:p>
            <a:r>
              <a:rPr lang="de-DE" dirty="0" err="1"/>
              <a:t>Axonic</a:t>
            </a:r>
            <a:r>
              <a:rPr lang="de-DE" dirty="0"/>
              <a:t> verfügt über herausragende metrologische Eigenschaften</a:t>
            </a:r>
            <a:endParaRPr lang="de-DE" noProof="0" dirty="0"/>
          </a:p>
        </p:txBody>
      </p:sp>
      <p:sp>
        <p:nvSpPr>
          <p:cNvPr id="40" name="Line 236"/>
          <p:cNvSpPr>
            <a:spLocks noChangeShapeType="1"/>
          </p:cNvSpPr>
          <p:nvPr/>
        </p:nvSpPr>
        <p:spPr bwMode="auto">
          <a:xfrm flipH="1">
            <a:off x="5073557" y="2460766"/>
            <a:ext cx="207301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de-DE" sz="1351"/>
          </a:p>
        </p:txBody>
      </p:sp>
      <p:grpSp>
        <p:nvGrpSpPr>
          <p:cNvPr id="2" name="Gruppieren 43"/>
          <p:cNvGrpSpPr/>
          <p:nvPr/>
        </p:nvGrpSpPr>
        <p:grpSpPr>
          <a:xfrm>
            <a:off x="896590" y="2156602"/>
            <a:ext cx="6264980" cy="2396113"/>
            <a:chOff x="87982" y="2303743"/>
            <a:chExt cx="8345579" cy="319186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080030" y="3765501"/>
              <a:ext cx="3905389" cy="377825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589912" y="3763913"/>
              <a:ext cx="482804" cy="37782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990182" y="3768676"/>
              <a:ext cx="487362" cy="37782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>
              <a:off x="87982" y="3963938"/>
              <a:ext cx="6572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1" name="Rectangle 205"/>
            <p:cNvSpPr>
              <a:spLocks noChangeArrowheads="1"/>
            </p:cNvSpPr>
            <p:nvPr/>
          </p:nvSpPr>
          <p:spPr bwMode="auto">
            <a:xfrm>
              <a:off x="5468020" y="3584526"/>
              <a:ext cx="3444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2" name="Rectangle 206"/>
            <p:cNvSpPr>
              <a:spLocks noChangeArrowheads="1"/>
            </p:cNvSpPr>
            <p:nvPr/>
          </p:nvSpPr>
          <p:spPr bwMode="auto">
            <a:xfrm>
              <a:off x="5387057" y="3603576"/>
              <a:ext cx="1622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qs</a:t>
              </a:r>
              <a:endParaRPr lang="en-GB" sz="1351"/>
            </a:p>
          </p:txBody>
        </p:sp>
        <p:sp>
          <p:nvSpPr>
            <p:cNvPr id="23" name="Rectangle 208"/>
            <p:cNvSpPr>
              <a:spLocks noChangeArrowheads="1"/>
            </p:cNvSpPr>
            <p:nvPr/>
          </p:nvSpPr>
          <p:spPr bwMode="auto">
            <a:xfrm>
              <a:off x="5026696" y="3603576"/>
              <a:ext cx="1708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qp</a:t>
              </a:r>
              <a:endParaRPr lang="en-GB" sz="1351"/>
            </a:p>
          </p:txBody>
        </p:sp>
        <p:sp>
          <p:nvSpPr>
            <p:cNvPr id="24" name="Rectangle 209"/>
            <p:cNvSpPr>
              <a:spLocks noChangeArrowheads="1"/>
            </p:cNvSpPr>
            <p:nvPr/>
          </p:nvSpPr>
          <p:spPr bwMode="auto">
            <a:xfrm>
              <a:off x="1103982" y="3584526"/>
              <a:ext cx="3444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5" name="Rectangle 210"/>
            <p:cNvSpPr>
              <a:spLocks noChangeArrowheads="1"/>
            </p:cNvSpPr>
            <p:nvPr/>
          </p:nvSpPr>
          <p:spPr bwMode="auto">
            <a:xfrm>
              <a:off x="978793" y="3564945"/>
              <a:ext cx="1195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 err="1">
                  <a:solidFill>
                    <a:srgbClr val="000000"/>
                  </a:solidFill>
                </a:rPr>
                <a:t>qi</a:t>
              </a:r>
              <a:endParaRPr lang="en-GB" sz="1351"/>
            </a:p>
          </p:txBody>
        </p:sp>
        <p:sp>
          <p:nvSpPr>
            <p:cNvPr id="26" name="Rectangle 212"/>
            <p:cNvSpPr>
              <a:spLocks noChangeArrowheads="1"/>
            </p:cNvSpPr>
            <p:nvPr/>
          </p:nvSpPr>
          <p:spPr bwMode="auto">
            <a:xfrm>
              <a:off x="474737" y="3573015"/>
              <a:ext cx="1622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qc</a:t>
              </a:r>
              <a:endParaRPr lang="en-GB" sz="1351"/>
            </a:p>
          </p:txBody>
        </p:sp>
        <p:sp>
          <p:nvSpPr>
            <p:cNvPr id="27" name="Rectangle 213"/>
            <p:cNvSpPr>
              <a:spLocks noChangeArrowheads="1"/>
            </p:cNvSpPr>
            <p:nvPr/>
          </p:nvSpPr>
          <p:spPr bwMode="auto">
            <a:xfrm>
              <a:off x="5685507" y="3600401"/>
              <a:ext cx="37582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qmax</a:t>
              </a:r>
              <a:endParaRPr lang="en-GB" sz="1351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 flipH="1" flipV="1">
              <a:off x="5652119" y="2372026"/>
              <a:ext cx="0" cy="1777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31" name="Text Box 221"/>
            <p:cNvSpPr txBox="1">
              <a:spLocks noChangeArrowheads="1"/>
            </p:cNvSpPr>
            <p:nvPr/>
          </p:nvSpPr>
          <p:spPr bwMode="auto">
            <a:xfrm>
              <a:off x="2843808" y="5157193"/>
              <a:ext cx="3149600" cy="3384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572033" eaLnBrk="0" hangingPunct="0">
                <a:spcBef>
                  <a:spcPct val="50000"/>
                </a:spcBef>
              </a:pPr>
              <a:r>
                <a:rPr lang="en-US" sz="1051" dirty="0" err="1">
                  <a:solidFill>
                    <a:srgbClr val="009900"/>
                  </a:solidFill>
                </a:rPr>
                <a:t>Durchfluss</a:t>
              </a:r>
              <a:endParaRPr lang="en-US" sz="1051" dirty="0">
                <a:solidFill>
                  <a:srgbClr val="009900"/>
                </a:solidFill>
              </a:endParaRPr>
            </a:p>
          </p:txBody>
        </p:sp>
        <p:sp>
          <p:nvSpPr>
            <p:cNvPr id="32" name="Line 222"/>
            <p:cNvSpPr>
              <a:spLocks noChangeShapeType="1"/>
            </p:cNvSpPr>
            <p:nvPr/>
          </p:nvSpPr>
          <p:spPr bwMode="auto">
            <a:xfrm flipH="1">
              <a:off x="584689" y="5085184"/>
              <a:ext cx="784887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35" name="Text Box 231"/>
            <p:cNvSpPr txBox="1">
              <a:spLocks noChangeArrowheads="1"/>
            </p:cNvSpPr>
            <p:nvPr/>
          </p:nvSpPr>
          <p:spPr bwMode="auto">
            <a:xfrm>
              <a:off x="1492302" y="2420888"/>
              <a:ext cx="3346451" cy="592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572033" eaLnBrk="0" hangingPunct="0">
                <a:spcBef>
                  <a:spcPct val="50000"/>
                </a:spcBef>
              </a:pPr>
              <a:r>
                <a:rPr lang="de-DE" sz="1051" dirty="0">
                  <a:solidFill>
                    <a:srgbClr val="006600"/>
                  </a:solidFill>
                </a:rPr>
                <a:t>Normales Durchflusssignal bis </a:t>
              </a:r>
              <a:r>
                <a:rPr lang="de-DE" sz="1051" dirty="0" err="1">
                  <a:solidFill>
                    <a:srgbClr val="006600"/>
                  </a:solidFill>
                </a:rPr>
                <a:t>qmax</a:t>
              </a:r>
              <a:endParaRPr lang="de-DE" sz="1051" dirty="0">
                <a:solidFill>
                  <a:srgbClr val="006600"/>
                </a:solidFill>
              </a:endParaRPr>
            </a:p>
            <a:p>
              <a:pPr algn="ctr" defTabSz="572033" eaLnBrk="0" hangingPunct="0">
                <a:spcBef>
                  <a:spcPct val="50000"/>
                </a:spcBef>
              </a:pPr>
              <a:r>
                <a:rPr lang="de-DE" sz="826" dirty="0">
                  <a:solidFill>
                    <a:srgbClr val="006600"/>
                  </a:solidFill>
                </a:rPr>
                <a:t>(Impuls-Frequenz äquivalent zum Durchfluss)</a:t>
              </a:r>
            </a:p>
          </p:txBody>
        </p:sp>
        <p:sp>
          <p:nvSpPr>
            <p:cNvPr id="36" name="Line 232"/>
            <p:cNvSpPr>
              <a:spLocks noChangeShapeType="1"/>
            </p:cNvSpPr>
            <p:nvPr/>
          </p:nvSpPr>
          <p:spPr bwMode="auto">
            <a:xfrm flipH="1" flipV="1">
              <a:off x="577838" y="2703385"/>
              <a:ext cx="5073713" cy="553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 flipV="1">
              <a:off x="566773" y="2303743"/>
              <a:ext cx="1" cy="2808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5488657" y="3768676"/>
              <a:ext cx="161925" cy="377825"/>
            </a:xfrm>
            <a:prstGeom prst="rect">
              <a:avLst/>
            </a:prstGeom>
            <a:solidFill>
              <a:srgbClr val="3DFF3D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02932" y="2244543"/>
            <a:ext cx="1891960" cy="780936"/>
          </a:xfrm>
        </p:spPr>
        <p:txBody>
          <a:bodyPr/>
          <a:lstStyle/>
          <a:p>
            <a:pPr>
              <a:buNone/>
            </a:pPr>
            <a:r>
              <a:rPr lang="de-DE" sz="1051" b="1" dirty="0">
                <a:solidFill>
                  <a:srgbClr val="3366FF"/>
                </a:solidFill>
              </a:rPr>
              <a:t>q &gt; </a:t>
            </a:r>
            <a:r>
              <a:rPr lang="de-DE" sz="1051" b="1" dirty="0" err="1">
                <a:solidFill>
                  <a:srgbClr val="3366FF"/>
                </a:solidFill>
              </a:rPr>
              <a:t>qmax</a:t>
            </a:r>
            <a:r>
              <a:rPr lang="de-DE" sz="1051" b="1" dirty="0">
                <a:solidFill>
                  <a:srgbClr val="3366FF"/>
                </a:solidFill>
              </a:rPr>
              <a:t> (1,1x </a:t>
            </a:r>
            <a:r>
              <a:rPr lang="de-DE" sz="1051" b="1" dirty="0" err="1">
                <a:solidFill>
                  <a:srgbClr val="3366FF"/>
                </a:solidFill>
              </a:rPr>
              <a:t>qs</a:t>
            </a:r>
            <a:r>
              <a:rPr lang="de-DE" sz="1051" b="1" dirty="0">
                <a:solidFill>
                  <a:srgbClr val="3366FF"/>
                </a:solidFill>
              </a:rPr>
              <a:t>):</a:t>
            </a:r>
          </a:p>
          <a:p>
            <a:pPr>
              <a:buFont typeface="Wingdings" pitchFamily="2" charset="2"/>
              <a:buChar char="§"/>
            </a:pPr>
            <a:r>
              <a:rPr lang="de-DE" sz="1051" dirty="0">
                <a:solidFill>
                  <a:srgbClr val="3366FF"/>
                </a:solidFill>
              </a:rPr>
              <a:t>Warnhinweis</a:t>
            </a:r>
          </a:p>
          <a:p>
            <a:pPr>
              <a:buFont typeface="Wingdings" pitchFamily="2" charset="2"/>
              <a:buChar char="§"/>
            </a:pPr>
            <a:r>
              <a:rPr lang="de-DE" sz="1051" dirty="0">
                <a:solidFill>
                  <a:srgbClr val="3366FF"/>
                </a:solidFill>
              </a:rPr>
              <a:t>Impuls-Frequenz äquivalent zu </a:t>
            </a:r>
            <a:r>
              <a:rPr lang="de-DE" sz="1051" dirty="0" err="1">
                <a:solidFill>
                  <a:srgbClr val="3366FF"/>
                </a:solidFill>
              </a:rPr>
              <a:t>qmax</a:t>
            </a:r>
            <a:endParaRPr lang="de-DE" sz="1051" dirty="0">
              <a:solidFill>
                <a:srgbClr val="3366FF"/>
              </a:solidFill>
            </a:endParaRPr>
          </a:p>
        </p:txBody>
      </p:sp>
      <p:sp>
        <p:nvSpPr>
          <p:cNvPr id="28" name="Inhaltsplatzhalter 8"/>
          <p:cNvSpPr txBox="1">
            <a:spLocks/>
          </p:cNvSpPr>
          <p:nvPr/>
        </p:nvSpPr>
        <p:spPr>
          <a:xfrm>
            <a:off x="407283" y="1067068"/>
            <a:ext cx="5930036" cy="300275"/>
          </a:xfrm>
          <a:prstGeom prst="rect">
            <a:avLst/>
          </a:prstGeom>
        </p:spPr>
        <p:txBody>
          <a:bodyPr vert="horz" lIns="68644" tIns="34322" rIns="68644" bIns="3432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1" dirty="0" err="1"/>
              <a:t>Axonic</a:t>
            </a:r>
            <a:r>
              <a:rPr lang="de-DE" sz="1501" dirty="0"/>
              <a:t> misst auch bei Überschreitung von </a:t>
            </a:r>
            <a:r>
              <a:rPr lang="de-DE" sz="1501" dirty="0" err="1"/>
              <a:t>qmax</a:t>
            </a:r>
            <a:endParaRPr lang="de-DE" sz="1501" dirty="0"/>
          </a:p>
        </p:txBody>
      </p:sp>
      <p:sp>
        <p:nvSpPr>
          <p:cNvPr id="30" name="Textfeld 29"/>
          <p:cNvSpPr txBox="1"/>
          <p:nvPr/>
        </p:nvSpPr>
        <p:spPr>
          <a:xfrm>
            <a:off x="5846592" y="3321865"/>
            <a:ext cx="2228586" cy="92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1" u="sng" dirty="0">
                <a:solidFill>
                  <a:srgbClr val="3366FF"/>
                </a:solidFill>
                <a:latin typeface="Arial"/>
                <a:cs typeface="Arial"/>
              </a:rPr>
              <a:t>Beispiel DN80:</a:t>
            </a:r>
          </a:p>
          <a:p>
            <a:r>
              <a:rPr lang="de-DE" sz="1051" dirty="0">
                <a:solidFill>
                  <a:srgbClr val="3366FF"/>
                </a:solidFill>
                <a:latin typeface="Arial"/>
                <a:cs typeface="Arial"/>
              </a:rPr>
              <a:t>1 Tag @ </a:t>
            </a:r>
            <a:r>
              <a:rPr lang="de-DE" sz="1051" dirty="0" err="1">
                <a:solidFill>
                  <a:srgbClr val="3366FF"/>
                </a:solidFill>
                <a:latin typeface="Arial"/>
                <a:cs typeface="Arial"/>
              </a:rPr>
              <a:t>qmax</a:t>
            </a:r>
            <a:r>
              <a:rPr lang="de-DE" sz="1051" dirty="0">
                <a:solidFill>
                  <a:srgbClr val="3366FF"/>
                </a:solidFill>
                <a:latin typeface="Arial"/>
                <a:cs typeface="Arial"/>
              </a:rPr>
              <a:t> @ dT50K = </a:t>
            </a:r>
            <a:r>
              <a:rPr lang="de-DE" sz="1201" dirty="0">
                <a:solidFill>
                  <a:srgbClr val="3366FF"/>
                </a:solidFill>
                <a:latin typeface="Arial"/>
                <a:cs typeface="Arial"/>
              </a:rPr>
              <a:t>8.534€</a:t>
            </a:r>
          </a:p>
          <a:p>
            <a:r>
              <a:rPr lang="de-DE" sz="1051" dirty="0">
                <a:solidFill>
                  <a:srgbClr val="3366FF"/>
                </a:solidFill>
                <a:latin typeface="Arial"/>
                <a:cs typeface="Arial"/>
              </a:rPr>
              <a:t>Diese € sind verloren, wenn der Zähler bei q  &gt; </a:t>
            </a:r>
            <a:r>
              <a:rPr lang="de-DE" sz="1051" dirty="0" err="1">
                <a:solidFill>
                  <a:srgbClr val="3366FF"/>
                </a:solidFill>
                <a:latin typeface="Arial"/>
                <a:cs typeface="Arial"/>
              </a:rPr>
              <a:t>qmax</a:t>
            </a:r>
            <a:r>
              <a:rPr lang="de-DE" sz="1051" dirty="0">
                <a:solidFill>
                  <a:srgbClr val="3366FF"/>
                </a:solidFill>
                <a:latin typeface="Arial"/>
                <a:cs typeface="Arial"/>
              </a:rPr>
              <a:t> stoppt! 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8" y="195667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build="allAtOnce"/>
      <p:bldP spid="30" grpId="0"/>
    </p:bldLst>
  </p:timing>
</p:sld>
</file>

<file path=ppt/theme/theme1.xml><?xml version="1.0" encoding="utf-8"?>
<a:theme xmlns:a="http://schemas.openxmlformats.org/drawingml/2006/main" name="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6B58044DBA27E743AED784FFB96D8D370114004C2CF33020FB5140A72BE9D602EAD22A" ma:contentTypeVersion="26" ma:contentTypeDescription="Presenation Content Type" ma:contentTypeScope="" ma:versionID="4b2c752454a2d960346a7c64fbfe4220">
  <xsd:schema xmlns:xsd="http://www.w3.org/2001/XMLSchema" xmlns:xs="http://www.w3.org/2001/XMLSchema" xmlns:p="http://schemas.microsoft.com/office/2006/metadata/properties" xmlns:ns1="26eede7c-aaae-4f14-a872-946e20673d24" xmlns:ns2="4EBC8050-FB07-4F32-9C64-305A187A122A" xmlns:ns3="4ebc8050-fb07-4f32-9c64-305a187a122a" xmlns:ns4="http://schemas.microsoft.com/sharepoint/v3" xmlns:ns5="acbac3d8-146d-4fcf-b889-443e1acd58c7" xmlns:ns6="http://schemas.microsoft.com/sharepoint/v3/fields" targetNamespace="http://schemas.microsoft.com/office/2006/metadata/properties" ma:root="true" ma:fieldsID="5bc235028bcb5b6121c1fc2e47de39f6" ns1:_="" ns2:_="" ns3:_="" ns4:_="" ns5:_="" ns6:_="">
    <xsd:import namespace="26eede7c-aaae-4f14-a872-946e20673d24"/>
    <xsd:import namespace="4EBC8050-FB07-4F32-9C64-305A187A122A"/>
    <xsd:import namespace="4ebc8050-fb07-4f32-9c64-305a187a122a"/>
    <xsd:import namespace="http://schemas.microsoft.com/sharepoint/v3"/>
    <xsd:import namespace="acbac3d8-146d-4fcf-b889-443e1acd58c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resentationSubType" minOccurs="0"/>
                <xsd:element ref="ns3:Products_x0020_and_x0020_Solutions"/>
                <xsd:element ref="ns5:ContentDistributionRules" minOccurs="0"/>
                <xsd:element ref="ns1:DocumentNumber" minOccurs="0"/>
                <xsd:element ref="ns5:ContentDescription" minOccurs="0"/>
                <xsd:element ref="ns4:StartDate" minOccurs="0"/>
                <xsd:element ref="ns6:EndDate" minOccurs="0"/>
                <xsd:element ref="ns1:Related_x0020_Products_x0020__x0026__x0020_Solutions" minOccurs="0"/>
                <xsd:element ref="ns1:Owner" minOccurs="0"/>
                <xsd:element ref="ns2:TranslationBaseDocumentVersion" minOccurs="0"/>
                <xsd:element ref="ns2:TranslationBaseDocument" minOccurs="0"/>
                <xsd:element ref="ns2:Translation_x0020_Status" minOccurs="0"/>
                <xsd:element ref="ns2:Language" minOccurs="0"/>
                <xsd:element ref="ns5:TaxKeywordTaxHTField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de7c-aaae-4f14-a872-946e20673d24" elementFormDefault="qualified">
    <xsd:import namespace="http://schemas.microsoft.com/office/2006/documentManagement/types"/>
    <xsd:import namespace="http://schemas.microsoft.com/office/infopath/2007/PartnerControls"/>
    <xsd:element name="PresentationSubType" ma:index="0" nillable="true" ma:displayName="Presentation Sub Type" ma:format="Dropdown" ma:internalName="PresentationSubType" ma:readOnly="false">
      <xsd:simpleType>
        <xsd:restriction base="dms:Choice">
          <xsd:enumeration value="Distributor Conference Presentation"/>
          <xsd:enumeration value="Partner Presentation"/>
        </xsd:restriction>
      </xsd:simpleType>
    </xsd:element>
    <xsd:element name="DocumentNumber" ma:index="6" nillable="true" ma:displayName="Document Number" ma:description="Uniquely identifies the specific document via unique coding. Coding for INA MarCom docs is determined by marketing coding rules, coding for INA TechCom is determined by their coding rules." ma:indexed="true" ma:internalName="DocumentNumber" ma:readOnly="false">
      <xsd:simpleType>
        <xsd:restriction base="dms:Text">
          <xsd:maxLength value="48"/>
        </xsd:restriction>
      </xsd:simpleType>
    </xsd:element>
    <xsd:element name="Related_x0020_Products_x0020__x0026__x0020_Solutions" ma:index="12" nillable="true" ma:displayName="Related Products" ma:list="{af098eca-aa68-4aec-9de3-9270f5a29a57}" ma:internalName="Related_x0020_Products_x0020__x0026__x0020_Solutions" ma:readOnly="false" ma:showField="Title" ma:web="26eede7c-aaae-4f14-a872-946e20673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ner" ma:index="13" nillable="true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8050-FB07-4F32-9C64-305A187A122A" elementFormDefault="qualified">
    <xsd:import namespace="http://schemas.microsoft.com/office/2006/documentManagement/types"/>
    <xsd:import namespace="http://schemas.microsoft.com/office/infopath/2007/PartnerControls"/>
    <xsd:element name="TranslationBaseDocumentVersion" ma:index="14" nillable="true" ma:displayName="Source Document Version" ma:description="If this document is a translation, indicate which version of the source document it represents. This information will be set automatically upon workflow completion if you use the Translation Management workflow to manage the translation." ma:internalName="TranslationBaseDocumentVersion" ma:readOnly="false">
      <xsd:simpleType>
        <xsd:restriction base="dms:Text"/>
      </xsd:simpleType>
    </xsd:element>
    <xsd:element name="TranslationBaseDocument" ma:index="16" nillable="true" ma:displayName="Source Document" ma:internalName="TranslationBaseDocument" ma:readOnly="false">
      <xsd:simpleType>
        <xsd:restriction base="dms:Text"/>
      </xsd:simpleType>
    </xsd:element>
    <xsd:element name="Translation_x0020_Status" ma:index="17" nillable="true" ma:displayName="Translation Status" ma:description="If this document is a translation, indicate its translation status. This information will be set automatically upon workflow completion if you use the Translation Management workflow to manage the translation." ma:format="Dropdown" ma:hidden="true" ma:internalName="Translation_x0020_Status" ma:readOnly="false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</xsd:restriction>
      </xsd:simpleType>
    </xsd:element>
    <xsd:element name="Language" ma:index="18" nillable="true" ma:displayName="Language" ma:default="English" ma:format="Dropdown" ma:indexed="true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8050-fb07-4f32-9c64-305a187a122a" elementFormDefault="qualified">
    <xsd:import namespace="http://schemas.microsoft.com/office/2006/documentManagement/types"/>
    <xsd:import namespace="http://schemas.microsoft.com/office/infopath/2007/PartnerControls"/>
    <xsd:element name="Products_x0020_and_x0020_Solutions" ma:index="2" ma:displayName="Primary Product" ma:indexed="true" ma:list="{af098eca-aa68-4aec-9de3-9270f5a29a57}" ma:internalName="Products_x0020_and_x0020_Solutions" ma:readOnly="fals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10" nillable="true" ma:displayName="Publish Date" ma:default="&quot;2022-10-11 00:00:00 &quot;" ma:format="DateOnly" ma:indexed="true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ac3d8-146d-4fcf-b889-443e1acd58c7" elementFormDefault="qualified">
    <xsd:import namespace="http://schemas.microsoft.com/office/2006/documentManagement/types"/>
    <xsd:import namespace="http://schemas.microsoft.com/office/infopath/2007/PartnerControls"/>
    <xsd:element name="ContentDistributionRules" ma:index="4" nillable="true" ma:displayName="Content Distribution Rules" ma:description="Used to classify confidentiality of content and where it is being distributed." ma:internalName="ContentDistributionRul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ron Access"/>
                    <xsd:enumeration value="Itron Access Distributor"/>
                    <xsd:enumeration value="Itron.com"/>
                    <xsd:enumeration value="Internal Product Catalog"/>
                  </xsd:restriction>
                </xsd:simpleType>
              </xsd:element>
            </xsd:sequence>
          </xsd:extension>
        </xsd:complexContent>
      </xsd:complexType>
    </xsd:element>
    <xsd:element name="ContentDescription" ma:index="7" nillable="true" ma:displayName="Content Description" ma:description="A brief description for the piece of content. This is often used as a lead-in to a case study or white paper on the North America public website." ma:internalName="ContentDescription" ma:readOnly="false">
      <xsd:simpleType>
        <xsd:restriction base="dms:Note"/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24beef1-d440-4c99-a9db-26ddc3859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20f37954-b867-4e34-ac28-730242d9def7}" ma:internalName="TaxCatchAll" ma:showField="CatchAllData" ma:web="26eede7c-aaae-4f14-a872-946e20673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ndDate" ma:index="11" nillable="true" ma:displayName="End Date" ma:default="&quot;2022-10-11 00:00:00 &quot;" ma:format="DateTime" ma:internalName="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axOccurs="1" ma:index="1" ma:displayName="Title"/>
        <xsd:element ref="dc:subject" minOccurs="0" maxOccurs="1"/>
        <xsd:element ref="dc:description" minOccurs="0" maxOccurs="1" ma:index="5" ma:displayName="Comments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6eede7c-aaae-4f14-a872-946e20673d24">
      <UserInfo>
        <DisplayName/>
        <AccountId xsi:nil="true"/>
        <AccountType/>
      </UserInfo>
    </Owner>
    <Products_x0020_and_x0020_Solutions xmlns="4ebc8050-fb07-4f32-9c64-305a187a122a">3489</Products_x0020_and_x0020_Solutions>
    <ContentDistributionRules xmlns="acbac3d8-146d-4fcf-b889-443e1acd58c7">
      <Value>Itron.com</Value>
      <Value>Internal Product Catalog</Value>
    </ContentDistributionRules>
    <TranslationBaseDocument xmlns="4EBC8050-FB07-4F32-9C64-305A187A122A" xsi:nil="true"/>
    <Language xmlns="4EBC8050-FB07-4F32-9C64-305A187A122A">German (Germany)</Language>
    <DocumentNumber xmlns="26eede7c-aaae-4f14-a872-946e20673d24" xsi:nil="true"/>
    <TaxKeywordTaxHTField xmlns="acbac3d8-146d-4fcf-b889-443e1acd58c7">
      <Terms xmlns="http://schemas.microsoft.com/office/infopath/2007/PartnerControls"/>
    </TaxKeywordTaxHTField>
    <Related_x0020_Products_x0020__x0026__x0020_Solutions xmlns="26eede7c-aaae-4f14-a872-946e20673d24" xsi:nil="true"/>
    <TaxCatchAll xmlns="acbac3d8-146d-4fcf-b889-443e1acd58c7" xsi:nil="true"/>
    <StartDate xmlns="http://schemas.microsoft.com/sharepoint/v3">2020-03-10T07:00:00+00:00</StartDate>
    <TranslationBaseDocumentVersion xmlns="4EBC8050-FB07-4F32-9C64-305A187A122A" xsi:nil="true"/>
    <ContentDescription xmlns="acbac3d8-146d-4fcf-b889-443e1acd58c7" xsi:nil="true"/>
    <EndDate xmlns="http://schemas.microsoft.com/sharepoint/v3/fields">2020-03-10T14:41:00+00:00</EndDate>
    <Translation_x0020_Status xmlns="4EBC8050-FB07-4F32-9C64-305A187A122A">Completed</Translation_x0020_Status>
    <PresentationSubType xmlns="26eede7c-aaae-4f14-a872-946e20673d24" xsi:nil="true"/>
  </documentManagement>
</p:properties>
</file>

<file path=customXml/itemProps1.xml><?xml version="1.0" encoding="utf-8"?>
<ds:datastoreItem xmlns:ds="http://schemas.openxmlformats.org/officeDocument/2006/customXml" ds:itemID="{D9185527-C31D-4468-B967-1AB68E2A7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D4FF7-BD08-44C2-83A5-4F78334C697D}"/>
</file>

<file path=customXml/itemProps3.xml><?xml version="1.0" encoding="utf-8"?>
<ds:datastoreItem xmlns:ds="http://schemas.openxmlformats.org/officeDocument/2006/customXml" ds:itemID="{D4693FCE-A604-4B52-B82B-4DDE978725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1269</Words>
  <Application>Microsoft Office PowerPoint</Application>
  <PresentationFormat>Benutzerdefiniert</PresentationFormat>
  <Paragraphs>315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Lucida Grande</vt:lpstr>
      <vt:lpstr>Times New Roman</vt:lpstr>
      <vt:lpstr>Wingdings</vt:lpstr>
      <vt:lpstr>Default Theme</vt:lpstr>
      <vt:lpstr>2_Custom Design</vt:lpstr>
      <vt:lpstr>1_Thank You</vt:lpstr>
      <vt:lpstr>1_Blank</vt:lpstr>
      <vt:lpstr>PowerPoint-Präsentation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- Was ist Axonic?</vt:lpstr>
      <vt:lpstr>Axonic – Zusammenfassung</vt:lpstr>
      <vt:lpstr>PowerPoint-Präsentation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AXONIC DE 2020_02</dc:title>
  <dc:creator>Brian Rounds</dc:creator>
  <cp:keywords/>
  <dc:description/>
  <cp:lastModifiedBy>Coelho, Ivo</cp:lastModifiedBy>
  <cp:revision>178</cp:revision>
  <dcterms:created xsi:type="dcterms:W3CDTF">2016-04-19T15:22:44Z</dcterms:created>
  <dcterms:modified xsi:type="dcterms:W3CDTF">2020-02-27T11:08:00Z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0x0101006B58044DBA27E743AED784FFB96D8D370114004C2CF33020FB5140A72BE9D602EAD22A</vt:lpwstr>
  </property>
  <property fmtid="{D5CDD505-2E9C-101B-9397-08002B2CF9AE}" pid="3" name="TaxKeyword">
    <vt:lpwstr/>
  </property>
  <property fmtid="{D5CDD505-2E9C-101B-9397-08002B2CF9AE}" pid="4" name="FlowtriggerProductValue">
    <vt:lpwstr/>
  </property>
  <property fmtid="{D5CDD505-2E9C-101B-9397-08002B2CF9AE}" pid="5" name="ItronSubContentType">
    <vt:lpwstr/>
  </property>
  <property fmtid="{D5CDD505-2E9C-101B-9397-08002B2CF9AE}" pid="6" name="FlowtriggerValue">
    <vt:lpwstr>Presentation;</vt:lpwstr>
  </property>
  <property fmtid="{D5CDD505-2E9C-101B-9397-08002B2CF9AE}" pid="7" name="Itron Content Type">
    <vt:lpwstr>Presentation</vt:lpwstr>
  </property>
</Properties>
</file>